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typeface="Poppins" panose="00000500000000000000" pitchFamily="2" charset="0"/>
      <p:regular r:id="rId23"/>
      <p:bold r:id="rId24"/>
      <p:italic r:id="rId25"/>
      <p:boldItalic r:id="rId26"/>
    </p:embeddedFont>
    <p:embeddedFont>
      <p:font typeface="poppins-bold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dataexpertise.in/blockchain-technology-data-integrity-security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9" name="Group 8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10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1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3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4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6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7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8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20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1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2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3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114309" y="4408943"/>
            <a:ext cx="6172387" cy="2196668"/>
            <a:chOff x="6114309" y="4408943"/>
            <a:chExt cx="6172387" cy="2196668"/>
          </a:xfrm>
        </p:grpSpPr>
        <p:grpSp>
          <p:nvGrpSpPr>
            <p:cNvPr id="26" name="Group 25"/>
            <p:cNvGrpSpPr/>
            <p:nvPr/>
          </p:nvGrpSpPr>
          <p:grpSpPr>
            <a:xfrm>
              <a:off x="7893006" y="5905977"/>
              <a:ext cx="3204099" cy="602601"/>
              <a:chOff x="7893006" y="5905977"/>
              <a:chExt cx="3204099" cy="602601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7893006" y="5905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8" name="标题 1"/>
              <p:cNvSpPr txBox="1"/>
              <p:nvPr/>
            </p:nvSpPr>
            <p:spPr>
              <a:xfrm>
                <a:off x="10996369" y="6407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6114309" y="4408943"/>
              <a:ext cx="3204183" cy="602516"/>
              <a:chOff x="6114309" y="4408943"/>
              <a:chExt cx="3204183" cy="602516"/>
            </a:xfrm>
          </p:grpSpPr>
          <p:sp>
            <p:nvSpPr>
              <p:cNvPr id="30" name="标题 1"/>
              <p:cNvSpPr txBox="1"/>
              <p:nvPr/>
            </p:nvSpPr>
            <p:spPr>
              <a:xfrm>
                <a:off x="6114309" y="4408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1" name="标题 1"/>
              <p:cNvSpPr txBox="1"/>
              <p:nvPr/>
            </p:nvSpPr>
            <p:spPr>
              <a:xfrm>
                <a:off x="9217693" y="4910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9040264" y="4883499"/>
              <a:ext cx="1013583" cy="612206"/>
              <a:chOff x="9040264" y="4883499"/>
              <a:chExt cx="1013583" cy="612206"/>
            </a:xfrm>
          </p:grpSpPr>
          <p:sp>
            <p:nvSpPr>
              <p:cNvPr id="33" name="标题 1"/>
              <p:cNvSpPr txBox="1"/>
              <p:nvPr/>
            </p:nvSpPr>
            <p:spPr>
              <a:xfrm>
                <a:off x="9096156" y="4937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4" name="标题 1"/>
              <p:cNvSpPr txBox="1"/>
              <p:nvPr/>
            </p:nvSpPr>
            <p:spPr>
              <a:xfrm>
                <a:off x="9040264" y="5434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5" name="标题 1"/>
              <p:cNvSpPr txBox="1"/>
              <p:nvPr/>
            </p:nvSpPr>
            <p:spPr>
              <a:xfrm>
                <a:off x="9993079" y="4883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8372667" y="5993405"/>
              <a:ext cx="1013562" cy="612206"/>
              <a:chOff x="8372667" y="5993405"/>
              <a:chExt cx="1013562" cy="612206"/>
            </a:xfrm>
          </p:grpSpPr>
          <p:sp>
            <p:nvSpPr>
              <p:cNvPr id="37" name="标题 1"/>
              <p:cNvSpPr txBox="1"/>
              <p:nvPr/>
            </p:nvSpPr>
            <p:spPr>
              <a:xfrm>
                <a:off x="8429292" y="6047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8" name="标题 1"/>
              <p:cNvSpPr txBox="1"/>
              <p:nvPr/>
            </p:nvSpPr>
            <p:spPr>
              <a:xfrm>
                <a:off x="9325461" y="6544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9" name="标题 1"/>
              <p:cNvSpPr txBox="1"/>
              <p:nvPr/>
            </p:nvSpPr>
            <p:spPr>
              <a:xfrm>
                <a:off x="8372667" y="5993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40" name="标题 1"/>
            <p:cNvSpPr txBox="1"/>
            <p:nvPr/>
          </p:nvSpPr>
          <p:spPr>
            <a:xfrm>
              <a:off x="7517931" y="5411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>
              <a:off x="12215319" y="5718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4" name="标题 1">
            <a:extLst>
              <a:ext uri="{FF2B5EF4-FFF2-40B4-BE49-F238E27FC236}">
                <a16:creationId xmlns:a16="http://schemas.microsoft.com/office/drawing/2014/main" id="{4A7ABD04-4991-DD16-8FF5-B07BA1B59BCD}"/>
              </a:ext>
            </a:extLst>
          </p:cNvPr>
          <p:cNvSpPr txBox="1"/>
          <p:nvPr/>
        </p:nvSpPr>
        <p:spPr>
          <a:xfrm>
            <a:off x="745048" y="1493048"/>
            <a:ext cx="5257278" cy="32072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7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Microsoft Purview</a:t>
            </a:r>
          </a:p>
          <a:p>
            <a:pPr algn="l"/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Data Loss Prevention (DLP)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092804" y="1468033"/>
            <a:ext cx="3792652" cy="4582333"/>
          </a:xfrm>
          <a:prstGeom prst="roundRect">
            <a:avLst>
              <a:gd name="adj" fmla="val 4436"/>
            </a:avLst>
          </a:prstGeom>
          <a:solidFill>
            <a:schemeClr val="bg1"/>
          </a:solidFill>
          <a:ln w="285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260575" y="3844171"/>
            <a:ext cx="3457110" cy="207836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t"/>
          <a:lstStyle/>
          <a:p>
            <a:pPr algn="ctr"/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Use real-time analytics to adjust DLP policies dynamically based on current risk levels and detected threats.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3333153" y="1721794"/>
            <a:ext cx="1311954" cy="131195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627027" y="2036478"/>
            <a:ext cx="724206" cy="68258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55250" y="1473200"/>
            <a:ext cx="3830752" cy="4577166"/>
          </a:xfrm>
          <a:prstGeom prst="roundRect">
            <a:avLst>
              <a:gd name="adj" fmla="val 443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516671" y="3844171"/>
            <a:ext cx="3507910" cy="207402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t"/>
          <a:lstStyle/>
          <a:p>
            <a:pPr algn="ctr"/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Modify DLP policies based on observed user behavior patterns to enhance protection and reduce false positives.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614649" y="1721794"/>
            <a:ext cx="1311954" cy="13119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955398" y="2017769"/>
            <a:ext cx="630455" cy="720001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260575" y="3195320"/>
            <a:ext cx="3454400" cy="55886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Real-time risk assessment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543426" y="3195320"/>
            <a:ext cx="3454400" cy="55886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85039" tIns="42520" rIns="85039" bIns="425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Behavior-based policy modification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Dynamic Policy Adjustments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589329" y="1317329"/>
            <a:ext cx="4320000" cy="4629743"/>
          </a:xfrm>
          <a:prstGeom prst="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1">
                    <a:lumMod val="90000"/>
                    <a:lumOff val="10000"/>
                  </a:schemeClr>
                </a:gs>
                <a:gs pos="29000">
                  <a:schemeClr val="accent1">
                    <a:lumMod val="75000"/>
                    <a:lumOff val="25000"/>
                    <a:alpha val="0"/>
                  </a:schemeClr>
                </a:gs>
                <a:gs pos="54560">
                  <a:schemeClr val="accent1">
                    <a:lumMod val="50000"/>
                    <a:lumOff val="50000"/>
                    <a:alpha val="0"/>
                  </a:schemeClr>
                </a:gs>
                <a:gs pos="79734">
                  <a:schemeClr val="accent1">
                    <a:lumMod val="75000"/>
                    <a:lumOff val="25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769100" y="1524000"/>
            <a:ext cx="3996744" cy="1423482"/>
          </a:xfrm>
          <a:prstGeom prst="roundRect">
            <a:avLst>
              <a:gd name="adj" fmla="val 0"/>
            </a:avLst>
          </a:prstGeom>
          <a:gradFill>
            <a:gsLst>
              <a:gs pos="18000">
                <a:schemeClr val="accent1">
                  <a:lumMod val="74000"/>
                  <a:lumOff val="26000"/>
                </a:schemeClr>
              </a:gs>
              <a:gs pos="93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280090" y="1317329"/>
            <a:ext cx="4320000" cy="4629743"/>
          </a:xfrm>
          <a:prstGeom prst="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1">
                    <a:lumMod val="90000"/>
                    <a:lumOff val="10000"/>
                  </a:schemeClr>
                </a:gs>
                <a:gs pos="29000">
                  <a:schemeClr val="accent1">
                    <a:lumMod val="75000"/>
                    <a:lumOff val="25000"/>
                    <a:alpha val="0"/>
                  </a:schemeClr>
                </a:gs>
                <a:gs pos="54560">
                  <a:schemeClr val="accent1">
                    <a:lumMod val="50000"/>
                    <a:lumOff val="50000"/>
                    <a:alpha val="0"/>
                  </a:schemeClr>
                </a:gs>
                <a:gs pos="79734">
                  <a:schemeClr val="accent1">
                    <a:lumMod val="75000"/>
                    <a:lumOff val="25000"/>
                    <a:alpha val="0"/>
                  </a:schemeClr>
                </a:gs>
                <a:gs pos="100000">
                  <a:schemeClr val="accent1">
                    <a:lumMod val="90000"/>
                    <a:lumOff val="1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47800" y="1524000"/>
            <a:ext cx="3996744" cy="1423482"/>
          </a:xfrm>
          <a:prstGeom prst="roundRect">
            <a:avLst>
              <a:gd name="adj" fmla="val 0"/>
            </a:avLst>
          </a:prstGeom>
          <a:gradFill>
            <a:gsLst>
              <a:gs pos="18000">
                <a:schemeClr val="accent1">
                  <a:lumMod val="74000"/>
                  <a:lumOff val="26000"/>
                </a:schemeClr>
              </a:gs>
              <a:gs pos="93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60090" y="3134743"/>
            <a:ext cx="3960000" cy="18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Integrate DLP with other security tools to enable coordinated response to data loss incidents, improving overall incident handling.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6769329" y="3175343"/>
            <a:ext cx="3960000" cy="18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Leverage integration capabilities to augment threat detection by combining data from multiple security systems.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460090" y="1687710"/>
            <a:ext cx="3960000" cy="10812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Coordinated incident response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69329" y="1687710"/>
            <a:ext cx="3960000" cy="10812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Enhanced threat detection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358454" y="5706341"/>
            <a:ext cx="163273" cy="163273"/>
          </a:xfrm>
          <a:prstGeom prst="ellipse">
            <a:avLst/>
          </a:prstGeom>
          <a:gradFill>
            <a:gsLst>
              <a:gs pos="18000">
                <a:schemeClr val="accent1">
                  <a:lumMod val="74000"/>
                  <a:lumOff val="26000"/>
                </a:schemeClr>
              </a:gs>
              <a:gs pos="93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9013371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8667693" y="5706341"/>
            <a:ext cx="163273" cy="163273"/>
          </a:xfrm>
          <a:prstGeom prst="ellipse">
            <a:avLst/>
          </a:prstGeom>
          <a:gradFill>
            <a:gsLst>
              <a:gs pos="18000">
                <a:schemeClr val="accent1">
                  <a:lumMod val="74000"/>
                  <a:lumOff val="26000"/>
                </a:schemeClr>
              </a:gs>
              <a:gs pos="93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6750957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cxnSp>
        <p:nvCxnSpPr>
          <p:cNvPr id="15" name="标题 1"/>
          <p:cNvCxnSpPr/>
          <p:nvPr/>
        </p:nvCxnSpPr>
        <p:spPr>
          <a:xfrm>
            <a:off x="3704132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cxnSp>
        <p:nvCxnSpPr>
          <p:cNvPr id="16" name="标题 1"/>
          <p:cNvCxnSpPr/>
          <p:nvPr/>
        </p:nvCxnSpPr>
        <p:spPr>
          <a:xfrm>
            <a:off x="1441718" y="5787978"/>
            <a:ext cx="173433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accent1">
                    <a:lumMod val="75000"/>
                    <a:lumOff val="25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Integration with Other Security Tools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DLP Alerts &amp; Activity Tracking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7067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04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419726"/>
            <a:ext cx="5178926" cy="4010526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52905" y="1668379"/>
            <a:ext cx="4816332" cy="4106778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31442" y="1822730"/>
            <a:ext cx="1235243" cy="105821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31971" y="3724759"/>
            <a:ext cx="4290696" cy="166035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Set up alerts based on specific criteria such as data sensitivity, user actions, or locations to ensure timely detection of potential data loss.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5339421" y="1822730"/>
            <a:ext cx="166491" cy="166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31971" y="2777396"/>
            <a:ext cx="4290696" cy="9032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Custom alert criteria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339974" y="1419726"/>
            <a:ext cx="5178926" cy="4010526"/>
          </a:xfrm>
          <a:prstGeom prst="round2Diag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532479" y="1668379"/>
            <a:ext cx="4816332" cy="4106778"/>
          </a:xfrm>
          <a:prstGeom prst="round2Diag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811016" y="1822730"/>
            <a:ext cx="1235243" cy="106017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811545" y="3724759"/>
            <a:ext cx="4290696" cy="166035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Prioritize alerts based on the severity of the detected issues to streamline response efforts and mitigate risks more effectively.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1018995" y="1822730"/>
            <a:ext cx="166491" cy="166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811545" y="2777396"/>
            <a:ext cx="4290696" cy="9032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Alert prioritization settings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Alert Configuration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31434" y="2044693"/>
            <a:ext cx="3833328" cy="2820659"/>
          </a:xfrm>
          <a:prstGeom prst="roundRect">
            <a:avLst>
              <a:gd name="adj" fmla="val 5152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667250" y="1447132"/>
            <a:ext cx="1161695" cy="11616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989014" y="1788308"/>
            <a:ext cx="518168" cy="479341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9014" y="2704937"/>
            <a:ext cx="5178170" cy="3189868"/>
          </a:xfrm>
          <a:prstGeom prst="roundRect">
            <a:avLst>
              <a:gd name="adj" fmla="val 515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39537" y="2824710"/>
            <a:ext cx="5017125" cy="2999621"/>
          </a:xfrm>
          <a:prstGeom prst="roundRect">
            <a:avLst>
              <a:gd name="adj" fmla="val 5152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93082" y="3864992"/>
            <a:ext cx="4710034" cy="18011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Ensure comprehensive logging of all relevant activities related to DLP policies for auditing and tracking purposes.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93080" y="2998054"/>
            <a:ext cx="4710034" cy="8218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Detailed event logging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014537" y="2044693"/>
            <a:ext cx="3833328" cy="2820659"/>
          </a:xfrm>
          <a:prstGeom prst="roundRect">
            <a:avLst>
              <a:gd name="adj" fmla="val 5152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50354" y="1447132"/>
            <a:ext cx="1161695" cy="11616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672117" y="1768895"/>
            <a:ext cx="518168" cy="518168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342117" y="2704937"/>
            <a:ext cx="5178170" cy="3189868"/>
          </a:xfrm>
          <a:prstGeom prst="roundRect">
            <a:avLst>
              <a:gd name="adj" fmla="val 5152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422640" y="2824710"/>
            <a:ext cx="5017125" cy="2999621"/>
          </a:xfrm>
          <a:prstGeom prst="roundRect">
            <a:avLst>
              <a:gd name="adj" fmla="val 5152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76185" y="3864992"/>
            <a:ext cx="4710034" cy="179920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Analyze user activities to identify patterns or anomalies that might indicate potential data loss or security breaches.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6576183" y="2998054"/>
            <a:ext cx="4710034" cy="82186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User activity analysis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Activity Monitoring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SC-100 Tie-in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7178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05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7456" y="2450527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1049" y="2694120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1049" y="2694120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844" y="3158639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695" y="2829766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956" y="2450527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550" y="2694120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550" y="2694120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7196" y="2829766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7054" y="3158639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45307" y="2983116"/>
            <a:ext cx="2700000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166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Explore how DLP integrates within broad enterprise security architecture, reinforcing layers of protection and ensuring coherent security measures.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1045307" y="2659146"/>
            <a:ext cx="2700000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123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Integrated security architecture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446693" y="2983116"/>
            <a:ext cx="2700000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166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Focus on the role of DLP in managing enterprise risk, minimizing data loss impacts, and maintaining compliance with security policies.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446693" y="2659146"/>
            <a:ext cx="2700000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25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Role of DLP in risk management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DLP within Enterprise Security Strategy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370859" y="1138251"/>
            <a:ext cx="1066800" cy="609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kumimoji="1" lang="en-US" altLang="zh-CN" sz="4400">
                <a:ln w="12700">
                  <a:noFill/>
                </a:ln>
                <a:gradFill>
                  <a:gsLst>
                    <a:gs pos="25000">
                      <a:schemeClr val="accent1">
                        <a:lumMod val="20000"/>
                        <a:lumOff val="80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129359" y="3459127"/>
            <a:ext cx="1066800" cy="609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/>
            <a:r>
              <a:rPr kumimoji="1" lang="en-US" altLang="zh-CN" sz="4400">
                <a:ln w="12700">
                  <a:noFill/>
                </a:ln>
                <a:gradFill>
                  <a:gsLst>
                    <a:gs pos="25000">
                      <a:schemeClr val="accent1">
                        <a:lumMod val="20000"/>
                        <a:lumOff val="80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5400000" scaled="0"/>
                </a:gra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1551127"/>
            <a:ext cx="8100000" cy="190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blurRad="254000" dist="1016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86861" y="1809864"/>
            <a:ext cx="684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DLP education programs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86863" y="2225407"/>
            <a:ext cx="6840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Develop comprehensive DLP training programs to ensure security professionals understand policy design, implementation, and management.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914939" y="1802749"/>
            <a:ext cx="540007" cy="5400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18900" y="3872002"/>
            <a:ext cx="8100000" cy="190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blurRad="254000" dist="1016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45360" y="4130739"/>
            <a:ext cx="684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Continuing education and certification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45362" y="4546282"/>
            <a:ext cx="6840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Encourage ongoing education and certification for security professionals to stay updated with latest DLP techniques and practices.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3673438" y="4139141"/>
            <a:ext cx="540007" cy="508969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Training for Security Professionals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Future Trends in DLP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7234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06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566619" y="2293950"/>
            <a:ext cx="555885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AI-driven data protection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566618" y="2851888"/>
            <a:ext cx="5558854" cy="6602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987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Artificial intelligence (and application of the associated technologies) provided potential in enhancing DLP capabilities through better threat detection and automated policy adjustments.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765372" y="2303401"/>
            <a:ext cx="792000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566619" y="3946688"/>
            <a:ext cx="555885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Blockchain for data integrity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566618" y="4504626"/>
            <a:ext cx="5558853" cy="6602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987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Explore how blockchain technology could be leveraged to track and ensure data integrity within DLP frameworks. See </a:t>
            </a:r>
            <a:r>
              <a:rPr kumimoji="1" lang="en-US" altLang="zh-CN" sz="987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  <a:hlinkClick r:id="rId2"/>
              </a:rPr>
              <a:t>https://www.dataexpertise.in/blockchain-technology-data-integrity-security/</a:t>
            </a:r>
            <a:r>
              <a:rPr kumimoji="1" lang="en-US" altLang="zh-CN" sz="987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.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765372" y="3956139"/>
            <a:ext cx="792000" cy="4924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251862" y="1421053"/>
            <a:ext cx="3030936" cy="46364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85851" y="1350839"/>
            <a:ext cx="3030936" cy="46364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19840" y="1280625"/>
            <a:ext cx="3030936" cy="46364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alphaModFix/>
          </a:blip>
          <a:srcRect l="2044" t="1656" r="4089" b="2514"/>
          <a:stretch>
            <a:fillRect/>
          </a:stretch>
        </p:blipFill>
        <p:spPr>
          <a:xfrm>
            <a:off x="1053829" y="1210412"/>
            <a:ext cx="3030936" cy="4636409"/>
          </a:xfrm>
          <a:custGeom>
            <a:avLst/>
            <a:gdLst/>
            <a:ahLst/>
            <a:cxnLst/>
            <a:rect l="l" t="t" r="r" b="b"/>
            <a:pathLst>
              <a:path w="3030936" h="4636409">
                <a:moveTo>
                  <a:pt x="0" y="0"/>
                </a:moveTo>
                <a:lnTo>
                  <a:pt x="3030936" y="0"/>
                </a:lnTo>
                <a:lnTo>
                  <a:pt x="3030936" y="4636409"/>
                </a:lnTo>
                <a:lnTo>
                  <a:pt x="0" y="463640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3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Emerging Technologies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2194408"/>
            <a:ext cx="1440000" cy="512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3262043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Planning &amp; Designing DLP Policies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08106" y="2871791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778648"/>
            <a:ext cx="6090474" cy="7716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60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CONTENTS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69650" y="2194408"/>
            <a:ext cx="1440000" cy="5106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69650" y="3262043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Creating &amp; Managing DLP Policies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17356" y="2871791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78900" y="3262043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Leveraging Adaptive Protection with DLP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78900" y="2194408"/>
            <a:ext cx="1440000" cy="5106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26606" y="2871791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4473714"/>
            <a:ext cx="1440000" cy="5507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04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5541349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DLP Alerts &amp; Activity Tracking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08106" y="5151097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69650" y="4473714"/>
            <a:ext cx="1440000" cy="5554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05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469650" y="5541349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SC-100 Tie-in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517356" y="5151097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278900" y="5541349"/>
            <a:ext cx="3240000" cy="936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Future Trends in DLP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278900" y="4473714"/>
            <a:ext cx="1440000" cy="5554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06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26606" y="5151097"/>
            <a:ext cx="270844" cy="270844"/>
          </a:xfrm>
          <a:prstGeom prst="roundRect">
            <a:avLst>
              <a:gd name="adj" fmla="val 1353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non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617223" y="2035926"/>
            <a:ext cx="3600000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Impact of new legislation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617223" y="2739466"/>
            <a:ext cx="3600000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Examine the impact of new data protection laws on DLP strategies and how organizations can adapt to stay compliant.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974777" y="3537384"/>
            <a:ext cx="3600000" cy="6206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Global data protection standards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74777" y="4234983"/>
            <a:ext cx="3600000" cy="13031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15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Understand the significance of developing unified global standards for data protection to streamline DLP implementation across multi-region enterprises.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5987553" y="2492275"/>
            <a:ext cx="1417052" cy="775193"/>
          </a:xfrm>
          <a:prstGeom prst="rightArrow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172652" y="2302219"/>
            <a:ext cx="1155309" cy="115530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269926" y="2399492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486400" y="2615965"/>
            <a:ext cx="527814" cy="52781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4787395" y="4017430"/>
            <a:ext cx="1417052" cy="77519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5864039" y="3827374"/>
            <a:ext cx="1155309" cy="115530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5961313" y="3924647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6177787" y="4160896"/>
            <a:ext cx="527812" cy="488262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Evolving Regulatory Landscape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45048" y="1493048"/>
            <a:ext cx="5257278" cy="320728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5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Thanks</a:t>
            </a:r>
            <a:endParaRPr kumimoji="1" lang="zh-CN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9" name="Group 8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10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1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3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4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6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7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8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20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1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2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3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114309" y="4408943"/>
            <a:ext cx="6172387" cy="2196668"/>
            <a:chOff x="6114309" y="4408943"/>
            <a:chExt cx="6172387" cy="2196668"/>
          </a:xfrm>
        </p:grpSpPr>
        <p:grpSp>
          <p:nvGrpSpPr>
            <p:cNvPr id="26" name="Group 25"/>
            <p:cNvGrpSpPr/>
            <p:nvPr/>
          </p:nvGrpSpPr>
          <p:grpSpPr>
            <a:xfrm>
              <a:off x="7893006" y="5905977"/>
              <a:ext cx="3204099" cy="602601"/>
              <a:chOff x="7893006" y="5905977"/>
              <a:chExt cx="3204099" cy="602601"/>
            </a:xfrm>
          </p:grpSpPr>
          <p:sp>
            <p:nvSpPr>
              <p:cNvPr id="27" name="标题 1"/>
              <p:cNvSpPr txBox="1"/>
              <p:nvPr/>
            </p:nvSpPr>
            <p:spPr>
              <a:xfrm>
                <a:off x="7893006" y="5905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8" name="标题 1"/>
              <p:cNvSpPr txBox="1"/>
              <p:nvPr/>
            </p:nvSpPr>
            <p:spPr>
              <a:xfrm>
                <a:off x="10996369" y="6407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6114309" y="4408943"/>
              <a:ext cx="3204183" cy="602516"/>
              <a:chOff x="6114309" y="4408943"/>
              <a:chExt cx="3204183" cy="602516"/>
            </a:xfrm>
          </p:grpSpPr>
          <p:sp>
            <p:nvSpPr>
              <p:cNvPr id="30" name="标题 1"/>
              <p:cNvSpPr txBox="1"/>
              <p:nvPr/>
            </p:nvSpPr>
            <p:spPr>
              <a:xfrm>
                <a:off x="6114309" y="4408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1" name="标题 1"/>
              <p:cNvSpPr txBox="1"/>
              <p:nvPr/>
            </p:nvSpPr>
            <p:spPr>
              <a:xfrm>
                <a:off x="9217693" y="4910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9040264" y="4883499"/>
              <a:ext cx="1013583" cy="612206"/>
              <a:chOff x="9040264" y="4883499"/>
              <a:chExt cx="1013583" cy="612206"/>
            </a:xfrm>
          </p:grpSpPr>
          <p:sp>
            <p:nvSpPr>
              <p:cNvPr id="33" name="标题 1"/>
              <p:cNvSpPr txBox="1"/>
              <p:nvPr/>
            </p:nvSpPr>
            <p:spPr>
              <a:xfrm>
                <a:off x="9096156" y="4937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4" name="标题 1"/>
              <p:cNvSpPr txBox="1"/>
              <p:nvPr/>
            </p:nvSpPr>
            <p:spPr>
              <a:xfrm>
                <a:off x="9040264" y="5434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5" name="标题 1"/>
              <p:cNvSpPr txBox="1"/>
              <p:nvPr/>
            </p:nvSpPr>
            <p:spPr>
              <a:xfrm>
                <a:off x="9993079" y="4883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8372667" y="5993405"/>
              <a:ext cx="1013562" cy="612206"/>
              <a:chOff x="8372667" y="5993405"/>
              <a:chExt cx="1013562" cy="612206"/>
            </a:xfrm>
          </p:grpSpPr>
          <p:sp>
            <p:nvSpPr>
              <p:cNvPr id="37" name="标题 1"/>
              <p:cNvSpPr txBox="1"/>
              <p:nvPr/>
            </p:nvSpPr>
            <p:spPr>
              <a:xfrm>
                <a:off x="8429292" y="6047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8" name="标题 1"/>
              <p:cNvSpPr txBox="1"/>
              <p:nvPr/>
            </p:nvSpPr>
            <p:spPr>
              <a:xfrm>
                <a:off x="9325461" y="6544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9" name="标题 1"/>
              <p:cNvSpPr txBox="1"/>
              <p:nvPr/>
            </p:nvSpPr>
            <p:spPr>
              <a:xfrm>
                <a:off x="8372667" y="5993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40" name="标题 1"/>
            <p:cNvSpPr txBox="1"/>
            <p:nvPr/>
          </p:nvSpPr>
          <p:spPr>
            <a:xfrm>
              <a:off x="7517931" y="5411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>
              <a:off x="12215319" y="5718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Planning &amp; Designing DLP Policies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8000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01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889250" y="1130300"/>
            <a:ext cx="7924800" cy="238225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65250" y="1130300"/>
            <a:ext cx="2526631" cy="2382252"/>
          </a:xfrm>
          <a:prstGeom prst="rightArrowCallout">
            <a:avLst>
              <a:gd name="adj1" fmla="val 33080"/>
              <a:gd name="adj2" fmla="val 32744"/>
              <a:gd name="adj3" fmla="val 32407"/>
              <a:gd name="adj4" fmla="val 64342"/>
            </a:avLst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620727" y="1934295"/>
            <a:ext cx="1081605" cy="74217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5875">
                  <a:solidFill>
                    <a:srgbClr val="FFFFFF">
                      <a:alpha val="100000"/>
                    </a:srgbClr>
                  </a:solidFill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188553" y="2150215"/>
            <a:ext cx="391130" cy="34242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940949" y="1266657"/>
            <a:ext cx="441158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40949" y="3298391"/>
            <a:ext cx="441158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021884" y="1934295"/>
            <a:ext cx="4674608" cy="14178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Determine the types of sensitive data that need protection based on organizational requirements and data classification standards.</a:t>
            </a:r>
            <a:endParaRPr kumimoji="1" lang="zh-CN" alt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alphaModFix/>
          </a:blip>
          <a:srcRect l="32585" t="1311" r="15336" b="1312"/>
          <a:stretch>
            <a:fillRect/>
          </a:stretch>
        </p:blipFill>
        <p:spPr>
          <a:xfrm>
            <a:off x="8947579" y="1198477"/>
            <a:ext cx="1799743" cy="2245895"/>
          </a:xfrm>
          <a:custGeom>
            <a:avLst/>
            <a:gdLst/>
            <a:ahLst/>
            <a:cxnLst/>
            <a:rect l="l" t="t" r="r" b="b"/>
            <a:pathLst>
              <a:path w="1799743" h="2245895">
                <a:moveTo>
                  <a:pt x="0" y="0"/>
                </a:moveTo>
                <a:lnTo>
                  <a:pt x="1799743" y="0"/>
                </a:lnTo>
                <a:lnTo>
                  <a:pt x="1799743" y="2245895"/>
                </a:lnTo>
                <a:lnTo>
                  <a:pt x="0" y="224589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4021883" y="1525905"/>
            <a:ext cx="4674607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Identifying sensitive data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889250" y="3853448"/>
            <a:ext cx="7924800" cy="238225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365250" y="3853448"/>
            <a:ext cx="2526631" cy="2382252"/>
          </a:xfrm>
          <a:prstGeom prst="rightArrowCallout">
            <a:avLst>
              <a:gd name="adj1" fmla="val 33080"/>
              <a:gd name="adj2" fmla="val 32744"/>
              <a:gd name="adj3" fmla="val 32407"/>
              <a:gd name="adj4" fmla="val 64342"/>
            </a:avLst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620727" y="4657443"/>
            <a:ext cx="1081605" cy="74217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5875">
                  <a:solidFill>
                    <a:srgbClr val="FFFFFF">
                      <a:alpha val="100000"/>
                    </a:srgbClr>
                  </a:solidFill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188553" y="4849009"/>
            <a:ext cx="391130" cy="39113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940949" y="3989805"/>
            <a:ext cx="441158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940949" y="6021539"/>
            <a:ext cx="441158" cy="45719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021884" y="4657443"/>
            <a:ext cx="4674608" cy="14178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Evaluate the regulatory requirements that impact data protection strategies like GDPR, HIPAA, and others relevant to the business.</a:t>
            </a:r>
            <a:endParaRPr kumimoji="1" lang="zh-CN" alt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alphaModFix/>
          </a:blip>
          <a:srcRect l="25266" r="25266"/>
          <a:stretch>
            <a:fillRect/>
          </a:stretch>
        </p:blipFill>
        <p:spPr>
          <a:xfrm>
            <a:off x="8947579" y="3921625"/>
            <a:ext cx="1799743" cy="2245895"/>
          </a:xfrm>
          <a:custGeom>
            <a:avLst/>
            <a:gdLst/>
            <a:ahLst/>
            <a:cxnLst/>
            <a:rect l="l" t="t" r="r" b="b"/>
            <a:pathLst>
              <a:path w="1799743" h="2245895">
                <a:moveTo>
                  <a:pt x="0" y="0"/>
                </a:moveTo>
                <a:lnTo>
                  <a:pt x="1799743" y="0"/>
                </a:lnTo>
                <a:lnTo>
                  <a:pt x="1799743" y="2245895"/>
                </a:lnTo>
                <a:lnTo>
                  <a:pt x="0" y="224589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0" name="标题 1"/>
          <p:cNvSpPr txBox="1"/>
          <p:nvPr/>
        </p:nvSpPr>
        <p:spPr>
          <a:xfrm>
            <a:off x="4021883" y="4249053"/>
            <a:ext cx="4674607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Assessing regulatory compliance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Analyzing DLP Requirements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46620" y="1411004"/>
            <a:ext cx="1739418" cy="1720381"/>
          </a:xfrm>
          <a:custGeom>
            <a:avLst/>
            <a:gdLst>
              <a:gd name="connsiteX0" fmla="*/ 1305888 w 1739418"/>
              <a:gd name="connsiteY0" fmla="*/ 0 h 1720381"/>
              <a:gd name="connsiteX1" fmla="*/ 1665933 w 1739418"/>
              <a:gd name="connsiteY1" fmla="*/ 604361 h 1720381"/>
              <a:gd name="connsiteX2" fmla="*/ 1196922 w 1739418"/>
              <a:gd name="connsiteY2" fmla="*/ 1471136 h 1720381"/>
              <a:gd name="connsiteX3" fmla="*/ 542554 w 1739418"/>
              <a:gd name="connsiteY3" fmla="*/ 1471136 h 1720381"/>
              <a:gd name="connsiteX4" fmla="*/ 73543 w 1739418"/>
              <a:gd name="connsiteY4" fmla="*/ 604361 h 1720381"/>
              <a:gd name="connsiteX5" fmla="*/ 433588 w 1739418"/>
              <a:gd name="connsiteY5" fmla="*/ 0 h 1720381"/>
            </a:gdLst>
            <a:ahLst/>
            <a:cxnLst/>
            <a:rect l="l" t="t" r="r" b="b"/>
            <a:pathLst>
              <a:path w="1739418" h="1720381">
                <a:moveTo>
                  <a:pt x="1305888" y="0"/>
                </a:moveTo>
                <a:cubicBezTo>
                  <a:pt x="1683840" y="0"/>
                  <a:pt x="1845860" y="271939"/>
                  <a:pt x="1665933" y="604361"/>
                </a:cubicBezTo>
                <a:lnTo>
                  <a:pt x="1196922" y="1471136"/>
                </a:lnTo>
                <a:cubicBezTo>
                  <a:pt x="1016995" y="1803464"/>
                  <a:pt x="722482" y="1803464"/>
                  <a:pt x="542554" y="1471136"/>
                </a:cubicBezTo>
                <a:lnTo>
                  <a:pt x="73543" y="604361"/>
                </a:lnTo>
                <a:cubicBezTo>
                  <a:pt x="-106479" y="271939"/>
                  <a:pt x="55541" y="0"/>
                  <a:pt x="433588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999653" y="1805643"/>
            <a:ext cx="833350" cy="815604"/>
          </a:xfrm>
          <a:custGeom>
            <a:avLst/>
            <a:gdLst>
              <a:gd name="connsiteX0" fmla="*/ 323362 w 833350"/>
              <a:gd name="connsiteY0" fmla="*/ 710829 h 815604"/>
              <a:gd name="connsiteX1" fmla="*/ 328029 w 833350"/>
              <a:gd name="connsiteY1" fmla="*/ 723783 h 815604"/>
              <a:gd name="connsiteX2" fmla="*/ 441428 w 833350"/>
              <a:gd name="connsiteY2" fmla="*/ 782504 h 815604"/>
              <a:gd name="connsiteX3" fmla="*/ 500146 w 833350"/>
              <a:gd name="connsiteY3" fmla="*/ 723783 h 815604"/>
              <a:gd name="connsiteX4" fmla="*/ 504337 w 833350"/>
              <a:gd name="connsiteY4" fmla="*/ 710829 h 815604"/>
              <a:gd name="connsiteX5" fmla="*/ 308979 w 833350"/>
              <a:gd name="connsiteY5" fmla="*/ 605958 h 815604"/>
              <a:gd name="connsiteX6" fmla="*/ 270879 w 833350"/>
              <a:gd name="connsiteY6" fmla="*/ 644058 h 815604"/>
              <a:gd name="connsiteX7" fmla="*/ 308979 w 833350"/>
              <a:gd name="connsiteY7" fmla="*/ 682158 h 815604"/>
              <a:gd name="connsiteX8" fmla="*/ 518529 w 833350"/>
              <a:gd name="connsiteY8" fmla="*/ 682158 h 815604"/>
              <a:gd name="connsiteX9" fmla="*/ 556629 w 833350"/>
              <a:gd name="connsiteY9" fmla="*/ 644058 h 815604"/>
              <a:gd name="connsiteX10" fmla="*/ 518529 w 833350"/>
              <a:gd name="connsiteY10" fmla="*/ 605958 h 815604"/>
              <a:gd name="connsiteX11" fmla="*/ 308979 w 833350"/>
              <a:gd name="connsiteY11" fmla="*/ 501183 h 815604"/>
              <a:gd name="connsiteX12" fmla="*/ 270879 w 833350"/>
              <a:gd name="connsiteY12" fmla="*/ 539283 h 815604"/>
              <a:gd name="connsiteX13" fmla="*/ 308979 w 833350"/>
              <a:gd name="connsiteY13" fmla="*/ 577383 h 815604"/>
              <a:gd name="connsiteX14" fmla="*/ 518529 w 833350"/>
              <a:gd name="connsiteY14" fmla="*/ 577383 h 815604"/>
              <a:gd name="connsiteX15" fmla="*/ 556629 w 833350"/>
              <a:gd name="connsiteY15" fmla="*/ 539283 h 815604"/>
              <a:gd name="connsiteX16" fmla="*/ 518529 w 833350"/>
              <a:gd name="connsiteY16" fmla="*/ 501183 h 815604"/>
              <a:gd name="connsiteX17" fmla="*/ 675471 w 833350"/>
              <a:gd name="connsiteY17" fmla="*/ 380081 h 815604"/>
              <a:gd name="connsiteX18" fmla="*/ 686455 w 833350"/>
              <a:gd name="connsiteY18" fmla="*/ 381645 h 815604"/>
              <a:gd name="connsiteX19" fmla="*/ 771513 w 833350"/>
              <a:gd name="connsiteY19" fmla="*/ 432033 h 815604"/>
              <a:gd name="connsiteX20" fmla="*/ 776609 w 833350"/>
              <a:gd name="connsiteY20" fmla="*/ 451892 h 815604"/>
              <a:gd name="connsiteX21" fmla="*/ 756749 w 833350"/>
              <a:gd name="connsiteY21" fmla="*/ 456988 h 815604"/>
              <a:gd name="connsiteX22" fmla="*/ 671691 w 833350"/>
              <a:gd name="connsiteY22" fmla="*/ 406601 h 815604"/>
              <a:gd name="connsiteX23" fmla="*/ 666595 w 833350"/>
              <a:gd name="connsiteY23" fmla="*/ 386741 h 815604"/>
              <a:gd name="connsiteX24" fmla="*/ 675471 w 833350"/>
              <a:gd name="connsiteY24" fmla="*/ 380081 h 815604"/>
              <a:gd name="connsiteX25" fmla="*/ 152134 w 833350"/>
              <a:gd name="connsiteY25" fmla="*/ 380081 h 815604"/>
              <a:gd name="connsiteX26" fmla="*/ 161008 w 833350"/>
              <a:gd name="connsiteY26" fmla="*/ 386741 h 815604"/>
              <a:gd name="connsiteX27" fmla="*/ 155912 w 833350"/>
              <a:gd name="connsiteY27" fmla="*/ 406601 h 815604"/>
              <a:gd name="connsiteX28" fmla="*/ 70854 w 833350"/>
              <a:gd name="connsiteY28" fmla="*/ 456988 h 815604"/>
              <a:gd name="connsiteX29" fmla="*/ 50994 w 833350"/>
              <a:gd name="connsiteY29" fmla="*/ 451892 h 815604"/>
              <a:gd name="connsiteX30" fmla="*/ 56090 w 833350"/>
              <a:gd name="connsiteY30" fmla="*/ 432033 h 815604"/>
              <a:gd name="connsiteX31" fmla="*/ 141148 w 833350"/>
              <a:gd name="connsiteY31" fmla="*/ 381645 h 815604"/>
              <a:gd name="connsiteX32" fmla="*/ 152134 w 833350"/>
              <a:gd name="connsiteY32" fmla="*/ 380081 h 815604"/>
              <a:gd name="connsiteX33" fmla="*/ 413564 w 833350"/>
              <a:gd name="connsiteY33" fmla="*/ 371167 h 815604"/>
              <a:gd name="connsiteX34" fmla="*/ 413799 w 833350"/>
              <a:gd name="connsiteY34" fmla="*/ 371264 h 815604"/>
              <a:gd name="connsiteX35" fmla="*/ 400610 w 833350"/>
              <a:gd name="connsiteY35" fmla="*/ 376596 h 815604"/>
              <a:gd name="connsiteX36" fmla="*/ 395085 w 833350"/>
              <a:gd name="connsiteY36" fmla="*/ 389836 h 815604"/>
              <a:gd name="connsiteX37" fmla="*/ 400324 w 833350"/>
              <a:gd name="connsiteY37" fmla="*/ 403457 h 815604"/>
              <a:gd name="connsiteX38" fmla="*/ 414516 w 833350"/>
              <a:gd name="connsiteY38" fmla="*/ 408696 h 815604"/>
              <a:gd name="connsiteX39" fmla="*/ 428232 w 833350"/>
              <a:gd name="connsiteY39" fmla="*/ 403457 h 815604"/>
              <a:gd name="connsiteX40" fmla="*/ 433376 w 833350"/>
              <a:gd name="connsiteY40" fmla="*/ 389836 h 815604"/>
              <a:gd name="connsiteX41" fmla="*/ 427375 w 833350"/>
              <a:gd name="connsiteY41" fmla="*/ 376882 h 815604"/>
              <a:gd name="connsiteX42" fmla="*/ 413799 w 833350"/>
              <a:gd name="connsiteY42" fmla="*/ 371264 h 815604"/>
              <a:gd name="connsiteX43" fmla="*/ 414040 w 833350"/>
              <a:gd name="connsiteY43" fmla="*/ 371167 h 815604"/>
              <a:gd name="connsiteX44" fmla="*/ 412799 w 833350"/>
              <a:gd name="connsiteY44" fmla="*/ 342876 h 815604"/>
              <a:gd name="connsiteX45" fmla="*/ 413564 w 833350"/>
              <a:gd name="connsiteY45" fmla="*/ 342878 h 815604"/>
              <a:gd name="connsiteX46" fmla="*/ 446997 w 833350"/>
              <a:gd name="connsiteY46" fmla="*/ 356403 h 815604"/>
              <a:gd name="connsiteX47" fmla="*/ 447190 w 833350"/>
              <a:gd name="connsiteY47" fmla="*/ 423755 h 815604"/>
              <a:gd name="connsiteX48" fmla="*/ 446425 w 833350"/>
              <a:gd name="connsiteY48" fmla="*/ 424507 h 815604"/>
              <a:gd name="connsiteX49" fmla="*/ 414040 w 833350"/>
              <a:gd name="connsiteY49" fmla="*/ 436794 h 815604"/>
              <a:gd name="connsiteX50" fmla="*/ 381465 w 833350"/>
              <a:gd name="connsiteY50" fmla="*/ 424507 h 815604"/>
              <a:gd name="connsiteX51" fmla="*/ 366606 w 833350"/>
              <a:gd name="connsiteY51" fmla="*/ 389646 h 815604"/>
              <a:gd name="connsiteX52" fmla="*/ 412799 w 833350"/>
              <a:gd name="connsiteY52" fmla="*/ 342876 h 815604"/>
              <a:gd name="connsiteX53" fmla="*/ 711287 w 833350"/>
              <a:gd name="connsiteY53" fmla="*/ 236580 h 815604"/>
              <a:gd name="connsiteX54" fmla="*/ 717030 w 833350"/>
              <a:gd name="connsiteY54" fmla="*/ 236580 h 815604"/>
              <a:gd name="connsiteX55" fmla="*/ 815900 w 833350"/>
              <a:gd name="connsiteY55" fmla="*/ 236580 h 815604"/>
              <a:gd name="connsiteX56" fmla="*/ 833064 w 833350"/>
              <a:gd name="connsiteY56" fmla="*/ 247995 h 815604"/>
              <a:gd name="connsiteX57" fmla="*/ 821644 w 833350"/>
              <a:gd name="connsiteY57" fmla="*/ 265155 h 815604"/>
              <a:gd name="connsiteX58" fmla="*/ 815900 w 833350"/>
              <a:gd name="connsiteY58" fmla="*/ 265155 h 815604"/>
              <a:gd name="connsiteX59" fmla="*/ 717030 w 833350"/>
              <a:gd name="connsiteY59" fmla="*/ 265155 h 815604"/>
              <a:gd name="connsiteX60" fmla="*/ 699876 w 833350"/>
              <a:gd name="connsiteY60" fmla="*/ 253739 h 815604"/>
              <a:gd name="connsiteX61" fmla="*/ 711287 w 833350"/>
              <a:gd name="connsiteY61" fmla="*/ 236580 h 815604"/>
              <a:gd name="connsiteX62" fmla="*/ 11703 w 833350"/>
              <a:gd name="connsiteY62" fmla="*/ 236580 h 815604"/>
              <a:gd name="connsiteX63" fmla="*/ 110573 w 833350"/>
              <a:gd name="connsiteY63" fmla="*/ 236580 h 815604"/>
              <a:gd name="connsiteX64" fmla="*/ 127732 w 833350"/>
              <a:gd name="connsiteY64" fmla="*/ 247995 h 815604"/>
              <a:gd name="connsiteX65" fmla="*/ 116316 w 833350"/>
              <a:gd name="connsiteY65" fmla="*/ 265155 h 815604"/>
              <a:gd name="connsiteX66" fmla="*/ 110573 w 833350"/>
              <a:gd name="connsiteY66" fmla="*/ 265155 h 815604"/>
              <a:gd name="connsiteX67" fmla="*/ 11703 w 833350"/>
              <a:gd name="connsiteY67" fmla="*/ 265155 h 815604"/>
              <a:gd name="connsiteX68" fmla="*/ 288 w 833350"/>
              <a:gd name="connsiteY68" fmla="*/ 247995 h 815604"/>
              <a:gd name="connsiteX69" fmla="*/ 11703 w 833350"/>
              <a:gd name="connsiteY69" fmla="*/ 236580 h 815604"/>
              <a:gd name="connsiteX70" fmla="*/ 415469 w 833350"/>
              <a:gd name="connsiteY70" fmla="*/ 104181 h 815604"/>
              <a:gd name="connsiteX71" fmla="*/ 400515 w 833350"/>
              <a:gd name="connsiteY71" fmla="*/ 109896 h 815604"/>
              <a:gd name="connsiteX72" fmla="*/ 394705 w 833350"/>
              <a:gd name="connsiteY72" fmla="*/ 128946 h 815604"/>
              <a:gd name="connsiteX73" fmla="*/ 396705 w 833350"/>
              <a:gd name="connsiteY73" fmla="*/ 172285 h 815604"/>
              <a:gd name="connsiteX74" fmla="*/ 403658 w 833350"/>
              <a:gd name="connsiteY74" fmla="*/ 277441 h 815604"/>
              <a:gd name="connsiteX75" fmla="*/ 408992 w 833350"/>
              <a:gd name="connsiteY75" fmla="*/ 303159 h 815604"/>
              <a:gd name="connsiteX76" fmla="*/ 412707 w 833350"/>
              <a:gd name="connsiteY76" fmla="*/ 304968 h 815604"/>
              <a:gd name="connsiteX77" fmla="*/ 416803 w 833350"/>
              <a:gd name="connsiteY77" fmla="*/ 302492 h 815604"/>
              <a:gd name="connsiteX78" fmla="*/ 422041 w 833350"/>
              <a:gd name="connsiteY78" fmla="*/ 277917 h 815604"/>
              <a:gd name="connsiteX79" fmla="*/ 431566 w 833350"/>
              <a:gd name="connsiteY79" fmla="*/ 169428 h 815604"/>
              <a:gd name="connsiteX80" fmla="*/ 432995 w 833350"/>
              <a:gd name="connsiteY80" fmla="*/ 140853 h 815604"/>
              <a:gd name="connsiteX81" fmla="*/ 428042 w 833350"/>
              <a:gd name="connsiteY81" fmla="*/ 109325 h 815604"/>
              <a:gd name="connsiteX82" fmla="*/ 415469 w 833350"/>
              <a:gd name="connsiteY82" fmla="*/ 104181 h 815604"/>
              <a:gd name="connsiteX83" fmla="*/ 415850 w 833350"/>
              <a:gd name="connsiteY83" fmla="*/ 77226 h 815604"/>
              <a:gd name="connsiteX84" fmla="*/ 453950 w 833350"/>
              <a:gd name="connsiteY84" fmla="*/ 98181 h 815604"/>
              <a:gd name="connsiteX85" fmla="*/ 461760 w 833350"/>
              <a:gd name="connsiteY85" fmla="*/ 141996 h 815604"/>
              <a:gd name="connsiteX86" fmla="*/ 460141 w 833350"/>
              <a:gd name="connsiteY86" fmla="*/ 172857 h 815604"/>
              <a:gd name="connsiteX87" fmla="*/ 450616 w 833350"/>
              <a:gd name="connsiteY87" fmla="*/ 280965 h 815604"/>
              <a:gd name="connsiteX88" fmla="*/ 442710 w 833350"/>
              <a:gd name="connsiteY88" fmla="*/ 315636 h 815604"/>
              <a:gd name="connsiteX89" fmla="*/ 412707 w 833350"/>
              <a:gd name="connsiteY89" fmla="*/ 332686 h 815604"/>
              <a:gd name="connsiteX90" fmla="*/ 413183 w 833350"/>
              <a:gd name="connsiteY90" fmla="*/ 333067 h 815604"/>
              <a:gd name="connsiteX91" fmla="*/ 383941 w 833350"/>
              <a:gd name="connsiteY91" fmla="*/ 314874 h 815604"/>
              <a:gd name="connsiteX92" fmla="*/ 376131 w 833350"/>
              <a:gd name="connsiteY92" fmla="*/ 279918 h 815604"/>
              <a:gd name="connsiteX93" fmla="*/ 369082 w 833350"/>
              <a:gd name="connsiteY93" fmla="*/ 175143 h 815604"/>
              <a:gd name="connsiteX94" fmla="*/ 367082 w 833350"/>
              <a:gd name="connsiteY94" fmla="*/ 129994 h 815604"/>
              <a:gd name="connsiteX95" fmla="*/ 380417 w 833350"/>
              <a:gd name="connsiteY95" fmla="*/ 91894 h 815604"/>
              <a:gd name="connsiteX96" fmla="*/ 415850 w 833350"/>
              <a:gd name="connsiteY96" fmla="*/ 77226 h 815604"/>
              <a:gd name="connsiteX97" fmla="*/ 59869 w 833350"/>
              <a:gd name="connsiteY97" fmla="*/ 55658 h 815604"/>
              <a:gd name="connsiteX98" fmla="*/ 70854 w 833350"/>
              <a:gd name="connsiteY98" fmla="*/ 57223 h 815604"/>
              <a:gd name="connsiteX99" fmla="*/ 155912 w 833350"/>
              <a:gd name="connsiteY99" fmla="*/ 107611 h 815604"/>
              <a:gd name="connsiteX100" fmla="*/ 156017 w 833350"/>
              <a:gd name="connsiteY100" fmla="*/ 107672 h 815604"/>
              <a:gd name="connsiteX101" fmla="*/ 161056 w 833350"/>
              <a:gd name="connsiteY101" fmla="*/ 127518 h 815604"/>
              <a:gd name="connsiteX102" fmla="*/ 141148 w 833350"/>
              <a:gd name="connsiteY102" fmla="*/ 132661 h 815604"/>
              <a:gd name="connsiteX103" fmla="*/ 56090 w 833350"/>
              <a:gd name="connsiteY103" fmla="*/ 82179 h 815604"/>
              <a:gd name="connsiteX104" fmla="*/ 50994 w 833350"/>
              <a:gd name="connsiteY104" fmla="*/ 62319 h 815604"/>
              <a:gd name="connsiteX105" fmla="*/ 59869 w 833350"/>
              <a:gd name="connsiteY105" fmla="*/ 55658 h 815604"/>
              <a:gd name="connsiteX106" fmla="*/ 767733 w 833350"/>
              <a:gd name="connsiteY106" fmla="*/ 55658 h 815604"/>
              <a:gd name="connsiteX107" fmla="*/ 776609 w 833350"/>
              <a:gd name="connsiteY107" fmla="*/ 62319 h 815604"/>
              <a:gd name="connsiteX108" fmla="*/ 771513 w 833350"/>
              <a:gd name="connsiteY108" fmla="*/ 82179 h 815604"/>
              <a:gd name="connsiteX109" fmla="*/ 686454 w 833350"/>
              <a:gd name="connsiteY109" fmla="*/ 132661 h 815604"/>
              <a:gd name="connsiteX110" fmla="*/ 666547 w 833350"/>
              <a:gd name="connsiteY110" fmla="*/ 127518 h 815604"/>
              <a:gd name="connsiteX111" fmla="*/ 671586 w 833350"/>
              <a:gd name="connsiteY111" fmla="*/ 107672 h 815604"/>
              <a:gd name="connsiteX112" fmla="*/ 671691 w 833350"/>
              <a:gd name="connsiteY112" fmla="*/ 107611 h 815604"/>
              <a:gd name="connsiteX113" fmla="*/ 756749 w 833350"/>
              <a:gd name="connsiteY113" fmla="*/ 57223 h 815604"/>
              <a:gd name="connsiteX114" fmla="*/ 767733 w 833350"/>
              <a:gd name="connsiteY114" fmla="*/ 55658 h 815604"/>
              <a:gd name="connsiteX115" fmla="*/ 435820 w 833350"/>
              <a:gd name="connsiteY115" fmla="*/ 30206 h 815604"/>
              <a:gd name="connsiteX116" fmla="*/ 371941 w 833350"/>
              <a:gd name="connsiteY116" fmla="*/ 32993 h 815604"/>
              <a:gd name="connsiteX117" fmla="*/ 290596 w 833350"/>
              <a:gd name="connsiteY117" fmla="*/ 66405 h 815604"/>
              <a:gd name="connsiteX118" fmla="*/ 229465 w 833350"/>
              <a:gd name="connsiteY118" fmla="*/ 373567 h 815604"/>
              <a:gd name="connsiteX119" fmla="*/ 290596 w 833350"/>
              <a:gd name="connsiteY119" fmla="*/ 434699 h 815604"/>
              <a:gd name="connsiteX120" fmla="*/ 297073 w 833350"/>
              <a:gd name="connsiteY120" fmla="*/ 446796 h 815604"/>
              <a:gd name="connsiteX121" fmla="*/ 297073 w 833350"/>
              <a:gd name="connsiteY121" fmla="*/ 472132 h 815604"/>
              <a:gd name="connsiteX122" fmla="*/ 308789 w 833350"/>
              <a:gd name="connsiteY122" fmla="*/ 472132 h 815604"/>
              <a:gd name="connsiteX123" fmla="*/ 518339 w 833350"/>
              <a:gd name="connsiteY123" fmla="*/ 472132 h 815604"/>
              <a:gd name="connsiteX124" fmla="*/ 518529 w 833350"/>
              <a:gd name="connsiteY124" fmla="*/ 472132 h 815604"/>
              <a:gd name="connsiteX125" fmla="*/ 530150 w 833350"/>
              <a:gd name="connsiteY125" fmla="*/ 472132 h 815604"/>
              <a:gd name="connsiteX126" fmla="*/ 530150 w 833350"/>
              <a:gd name="connsiteY126" fmla="*/ 446796 h 815604"/>
              <a:gd name="connsiteX127" fmla="*/ 536627 w 833350"/>
              <a:gd name="connsiteY127" fmla="*/ 434699 h 815604"/>
              <a:gd name="connsiteX128" fmla="*/ 597758 w 833350"/>
              <a:gd name="connsiteY128" fmla="*/ 127537 h 815604"/>
              <a:gd name="connsiteX129" fmla="*/ 435820 w 833350"/>
              <a:gd name="connsiteY129" fmla="*/ 30206 h 815604"/>
              <a:gd name="connsiteX130" fmla="*/ 425497 w 833350"/>
              <a:gd name="connsiteY130" fmla="*/ 263 h 815604"/>
              <a:gd name="connsiteX131" fmla="*/ 563392 w 833350"/>
              <a:gd name="connsiteY131" fmla="*/ 49583 h 815604"/>
              <a:gd name="connsiteX132" fmla="*/ 614741 w 833350"/>
              <a:gd name="connsiteY132" fmla="*/ 400114 h 815604"/>
              <a:gd name="connsiteX133" fmla="*/ 563392 w 833350"/>
              <a:gd name="connsiteY133" fmla="*/ 451463 h 815604"/>
              <a:gd name="connsiteX134" fmla="*/ 559391 w 833350"/>
              <a:gd name="connsiteY134" fmla="*/ 454511 h 815604"/>
              <a:gd name="connsiteX135" fmla="*/ 559391 w 833350"/>
              <a:gd name="connsiteY135" fmla="*/ 485753 h 815604"/>
              <a:gd name="connsiteX136" fmla="*/ 562821 w 833350"/>
              <a:gd name="connsiteY136" fmla="*/ 488706 h 815604"/>
              <a:gd name="connsiteX137" fmla="*/ 569250 w 833350"/>
              <a:gd name="connsiteY137" fmla="*/ 582774 h 815604"/>
              <a:gd name="connsiteX138" fmla="*/ 567583 w 833350"/>
              <a:gd name="connsiteY138" fmla="*/ 584622 h 815604"/>
              <a:gd name="connsiteX139" fmla="*/ 561201 w 833350"/>
              <a:gd name="connsiteY139" fmla="*/ 591385 h 815604"/>
              <a:gd name="connsiteX140" fmla="*/ 567583 w 833350"/>
              <a:gd name="connsiteY140" fmla="*/ 598243 h 815604"/>
              <a:gd name="connsiteX141" fmla="*/ 564802 w 833350"/>
              <a:gd name="connsiteY141" fmla="*/ 692493 h 815604"/>
              <a:gd name="connsiteX142" fmla="*/ 538437 w 833350"/>
              <a:gd name="connsiteY142" fmla="*/ 707781 h 815604"/>
              <a:gd name="connsiteX143" fmla="*/ 532531 w 833350"/>
              <a:gd name="connsiteY143" fmla="*/ 709590 h 815604"/>
              <a:gd name="connsiteX144" fmla="*/ 531579 w 833350"/>
              <a:gd name="connsiteY144" fmla="*/ 715686 h 815604"/>
              <a:gd name="connsiteX145" fmla="*/ 413754 w 833350"/>
              <a:gd name="connsiteY145" fmla="*/ 815604 h 815604"/>
              <a:gd name="connsiteX146" fmla="*/ 296025 w 833350"/>
              <a:gd name="connsiteY146" fmla="*/ 715686 h 815604"/>
              <a:gd name="connsiteX147" fmla="*/ 295073 w 833350"/>
              <a:gd name="connsiteY147" fmla="*/ 709590 h 815604"/>
              <a:gd name="connsiteX148" fmla="*/ 289167 w 833350"/>
              <a:gd name="connsiteY148" fmla="*/ 707781 h 815604"/>
              <a:gd name="connsiteX149" fmla="*/ 244735 w 833350"/>
              <a:gd name="connsiteY149" fmla="*/ 624608 h 815604"/>
              <a:gd name="connsiteX150" fmla="*/ 260021 w 833350"/>
              <a:gd name="connsiteY150" fmla="*/ 598243 h 815604"/>
              <a:gd name="connsiteX151" fmla="*/ 266403 w 833350"/>
              <a:gd name="connsiteY151" fmla="*/ 591385 h 815604"/>
              <a:gd name="connsiteX152" fmla="*/ 260021 w 833350"/>
              <a:gd name="connsiteY152" fmla="*/ 584622 h 815604"/>
              <a:gd name="connsiteX153" fmla="*/ 262939 w 833350"/>
              <a:gd name="connsiteY153" fmla="*/ 490374 h 815604"/>
              <a:gd name="connsiteX154" fmla="*/ 264783 w 833350"/>
              <a:gd name="connsiteY154" fmla="*/ 488706 h 815604"/>
              <a:gd name="connsiteX155" fmla="*/ 268212 w 833350"/>
              <a:gd name="connsiteY155" fmla="*/ 485753 h 815604"/>
              <a:gd name="connsiteX156" fmla="*/ 268212 w 833350"/>
              <a:gd name="connsiteY156" fmla="*/ 454511 h 815604"/>
              <a:gd name="connsiteX157" fmla="*/ 264212 w 833350"/>
              <a:gd name="connsiteY157" fmla="*/ 451463 h 815604"/>
              <a:gd name="connsiteX158" fmla="*/ 212862 w 833350"/>
              <a:gd name="connsiteY158" fmla="*/ 100933 h 815604"/>
              <a:gd name="connsiteX159" fmla="*/ 377492 w 833350"/>
              <a:gd name="connsiteY159" fmla="*/ 2661 h 815604"/>
              <a:gd name="connsiteX160" fmla="*/ 425497 w 833350"/>
              <a:gd name="connsiteY160" fmla="*/ 263 h 815604"/>
            </a:gdLst>
            <a:ahLst/>
            <a:cxnLst/>
            <a:rect l="l" t="t" r="r" b="b"/>
            <a:pathLst>
              <a:path w="833350" h="815604">
                <a:moveTo>
                  <a:pt x="323362" y="710829"/>
                </a:moveTo>
                <a:lnTo>
                  <a:pt x="328029" y="723783"/>
                </a:lnTo>
                <a:cubicBezTo>
                  <a:pt x="343129" y="771312"/>
                  <a:pt x="393899" y="797601"/>
                  <a:pt x="441428" y="782504"/>
                </a:cubicBezTo>
                <a:cubicBezTo>
                  <a:pt x="469374" y="773627"/>
                  <a:pt x="491268" y="751729"/>
                  <a:pt x="500146" y="723783"/>
                </a:cubicBezTo>
                <a:lnTo>
                  <a:pt x="504337" y="710829"/>
                </a:lnTo>
                <a:close/>
                <a:moveTo>
                  <a:pt x="308979" y="605958"/>
                </a:moveTo>
                <a:cubicBezTo>
                  <a:pt x="287938" y="605958"/>
                  <a:pt x="270879" y="623018"/>
                  <a:pt x="270879" y="644058"/>
                </a:cubicBezTo>
                <a:cubicBezTo>
                  <a:pt x="270879" y="665099"/>
                  <a:pt x="287938" y="682158"/>
                  <a:pt x="308979" y="682158"/>
                </a:cubicBezTo>
                <a:lnTo>
                  <a:pt x="518529" y="682158"/>
                </a:lnTo>
                <a:cubicBezTo>
                  <a:pt x="539570" y="682158"/>
                  <a:pt x="556629" y="665099"/>
                  <a:pt x="556629" y="644058"/>
                </a:cubicBezTo>
                <a:cubicBezTo>
                  <a:pt x="556629" y="623018"/>
                  <a:pt x="539570" y="605958"/>
                  <a:pt x="518529" y="605958"/>
                </a:cubicBezTo>
                <a:close/>
                <a:moveTo>
                  <a:pt x="308979" y="501183"/>
                </a:moveTo>
                <a:cubicBezTo>
                  <a:pt x="287938" y="501183"/>
                  <a:pt x="270879" y="518242"/>
                  <a:pt x="270879" y="539283"/>
                </a:cubicBezTo>
                <a:cubicBezTo>
                  <a:pt x="270879" y="560324"/>
                  <a:pt x="287938" y="577383"/>
                  <a:pt x="308979" y="577383"/>
                </a:cubicBezTo>
                <a:lnTo>
                  <a:pt x="518529" y="577383"/>
                </a:lnTo>
                <a:cubicBezTo>
                  <a:pt x="539570" y="577383"/>
                  <a:pt x="556629" y="560324"/>
                  <a:pt x="556629" y="539283"/>
                </a:cubicBezTo>
                <a:cubicBezTo>
                  <a:pt x="556629" y="518242"/>
                  <a:pt x="539570" y="501183"/>
                  <a:pt x="518529" y="501183"/>
                </a:cubicBezTo>
                <a:close/>
                <a:moveTo>
                  <a:pt x="675471" y="380081"/>
                </a:moveTo>
                <a:cubicBezTo>
                  <a:pt x="679066" y="379158"/>
                  <a:pt x="683012" y="379607"/>
                  <a:pt x="686455" y="381645"/>
                </a:cubicBezTo>
                <a:lnTo>
                  <a:pt x="771513" y="432033"/>
                </a:lnTo>
                <a:cubicBezTo>
                  <a:pt x="778400" y="436109"/>
                  <a:pt x="780686" y="445001"/>
                  <a:pt x="776609" y="451892"/>
                </a:cubicBezTo>
                <a:cubicBezTo>
                  <a:pt x="772532" y="458784"/>
                  <a:pt x="763636" y="461065"/>
                  <a:pt x="756749" y="456988"/>
                </a:cubicBezTo>
                <a:lnTo>
                  <a:pt x="671691" y="406601"/>
                </a:lnTo>
                <a:cubicBezTo>
                  <a:pt x="664804" y="402524"/>
                  <a:pt x="662518" y="393632"/>
                  <a:pt x="666595" y="386741"/>
                </a:cubicBezTo>
                <a:cubicBezTo>
                  <a:pt x="668634" y="383296"/>
                  <a:pt x="671877" y="381003"/>
                  <a:pt x="675471" y="380081"/>
                </a:cubicBezTo>
                <a:close/>
                <a:moveTo>
                  <a:pt x="152134" y="380081"/>
                </a:moveTo>
                <a:cubicBezTo>
                  <a:pt x="155727" y="381003"/>
                  <a:pt x="158969" y="383296"/>
                  <a:pt x="161008" y="386741"/>
                </a:cubicBezTo>
                <a:cubicBezTo>
                  <a:pt x="165085" y="393632"/>
                  <a:pt x="162803" y="402524"/>
                  <a:pt x="155912" y="406601"/>
                </a:cubicBezTo>
                <a:lnTo>
                  <a:pt x="70854" y="456988"/>
                </a:lnTo>
                <a:cubicBezTo>
                  <a:pt x="63963" y="461065"/>
                  <a:pt x="55071" y="458784"/>
                  <a:pt x="50994" y="451892"/>
                </a:cubicBezTo>
                <a:cubicBezTo>
                  <a:pt x="46918" y="445001"/>
                  <a:pt x="49199" y="436109"/>
                  <a:pt x="56090" y="432033"/>
                </a:cubicBezTo>
                <a:lnTo>
                  <a:pt x="141148" y="381645"/>
                </a:lnTo>
                <a:cubicBezTo>
                  <a:pt x="144594" y="379607"/>
                  <a:pt x="148540" y="379158"/>
                  <a:pt x="152134" y="380081"/>
                </a:cubicBezTo>
                <a:close/>
                <a:moveTo>
                  <a:pt x="413564" y="371167"/>
                </a:moveTo>
                <a:lnTo>
                  <a:pt x="413799" y="371264"/>
                </a:lnTo>
                <a:lnTo>
                  <a:pt x="400610" y="376596"/>
                </a:lnTo>
                <a:cubicBezTo>
                  <a:pt x="396984" y="380033"/>
                  <a:pt x="394978" y="384841"/>
                  <a:pt x="395085" y="389836"/>
                </a:cubicBezTo>
                <a:cubicBezTo>
                  <a:pt x="394540" y="394955"/>
                  <a:pt x="396488" y="400023"/>
                  <a:pt x="400324" y="403457"/>
                </a:cubicBezTo>
                <a:cubicBezTo>
                  <a:pt x="404197" y="406976"/>
                  <a:pt x="409285" y="408855"/>
                  <a:pt x="414516" y="408696"/>
                </a:cubicBezTo>
                <a:cubicBezTo>
                  <a:pt x="419605" y="408852"/>
                  <a:pt x="424544" y="406966"/>
                  <a:pt x="428232" y="403457"/>
                </a:cubicBezTo>
                <a:cubicBezTo>
                  <a:pt x="431968" y="399961"/>
                  <a:pt x="433869" y="394929"/>
                  <a:pt x="433376" y="389836"/>
                </a:cubicBezTo>
                <a:cubicBezTo>
                  <a:pt x="433354" y="384851"/>
                  <a:pt x="431163" y="380123"/>
                  <a:pt x="427375" y="376882"/>
                </a:cubicBezTo>
                <a:lnTo>
                  <a:pt x="413799" y="371264"/>
                </a:lnTo>
                <a:lnTo>
                  <a:pt x="414040" y="371167"/>
                </a:lnTo>
                <a:close/>
                <a:moveTo>
                  <a:pt x="412799" y="342876"/>
                </a:moveTo>
                <a:cubicBezTo>
                  <a:pt x="413053" y="342875"/>
                  <a:pt x="413309" y="342875"/>
                  <a:pt x="413564" y="342878"/>
                </a:cubicBezTo>
                <a:cubicBezTo>
                  <a:pt x="426077" y="342692"/>
                  <a:pt x="438133" y="347570"/>
                  <a:pt x="446997" y="356403"/>
                </a:cubicBezTo>
                <a:cubicBezTo>
                  <a:pt x="465649" y="374948"/>
                  <a:pt x="465735" y="405103"/>
                  <a:pt x="447190" y="423755"/>
                </a:cubicBezTo>
                <a:cubicBezTo>
                  <a:pt x="446938" y="424008"/>
                  <a:pt x="446683" y="424259"/>
                  <a:pt x="446425" y="424507"/>
                </a:cubicBezTo>
                <a:cubicBezTo>
                  <a:pt x="437556" y="432522"/>
                  <a:pt x="425995" y="436909"/>
                  <a:pt x="414040" y="436794"/>
                </a:cubicBezTo>
                <a:cubicBezTo>
                  <a:pt x="402021" y="436956"/>
                  <a:pt x="390383" y="432567"/>
                  <a:pt x="381465" y="424507"/>
                </a:cubicBezTo>
                <a:cubicBezTo>
                  <a:pt x="371562" y="415683"/>
                  <a:pt x="366113" y="402901"/>
                  <a:pt x="366606" y="389646"/>
                </a:cubicBezTo>
                <a:cubicBezTo>
                  <a:pt x="366447" y="363975"/>
                  <a:pt x="387128" y="343035"/>
                  <a:pt x="412799" y="342876"/>
                </a:cubicBezTo>
                <a:close/>
                <a:moveTo>
                  <a:pt x="711287" y="236580"/>
                </a:moveTo>
                <a:cubicBezTo>
                  <a:pt x="713182" y="236199"/>
                  <a:pt x="715135" y="236199"/>
                  <a:pt x="717030" y="236580"/>
                </a:cubicBezTo>
                <a:lnTo>
                  <a:pt x="815900" y="236580"/>
                </a:lnTo>
                <a:cubicBezTo>
                  <a:pt x="823787" y="234994"/>
                  <a:pt x="831473" y="240105"/>
                  <a:pt x="833064" y="247995"/>
                </a:cubicBezTo>
                <a:cubicBezTo>
                  <a:pt x="834645" y="255886"/>
                  <a:pt x="829530" y="263569"/>
                  <a:pt x="821644" y="265155"/>
                </a:cubicBezTo>
                <a:cubicBezTo>
                  <a:pt x="819748" y="265536"/>
                  <a:pt x="817795" y="265536"/>
                  <a:pt x="815900" y="265155"/>
                </a:cubicBezTo>
                <a:lnTo>
                  <a:pt x="717030" y="265155"/>
                </a:lnTo>
                <a:cubicBezTo>
                  <a:pt x="709144" y="266740"/>
                  <a:pt x="701457" y="261629"/>
                  <a:pt x="699876" y="253739"/>
                </a:cubicBezTo>
                <a:cubicBezTo>
                  <a:pt x="698285" y="245848"/>
                  <a:pt x="703400" y="238165"/>
                  <a:pt x="711287" y="236580"/>
                </a:cubicBezTo>
                <a:close/>
                <a:moveTo>
                  <a:pt x="11703" y="236580"/>
                </a:moveTo>
                <a:lnTo>
                  <a:pt x="110573" y="236580"/>
                </a:lnTo>
                <a:cubicBezTo>
                  <a:pt x="118463" y="234994"/>
                  <a:pt x="126146" y="240105"/>
                  <a:pt x="127732" y="247995"/>
                </a:cubicBezTo>
                <a:cubicBezTo>
                  <a:pt x="129318" y="255886"/>
                  <a:pt x="124207" y="263569"/>
                  <a:pt x="116316" y="265155"/>
                </a:cubicBezTo>
                <a:cubicBezTo>
                  <a:pt x="114421" y="265536"/>
                  <a:pt x="112468" y="265536"/>
                  <a:pt x="110573" y="265155"/>
                </a:cubicBezTo>
                <a:lnTo>
                  <a:pt x="11703" y="265155"/>
                </a:lnTo>
                <a:cubicBezTo>
                  <a:pt x="3813" y="263569"/>
                  <a:pt x="-1298" y="255886"/>
                  <a:pt x="288" y="247995"/>
                </a:cubicBezTo>
                <a:cubicBezTo>
                  <a:pt x="1445" y="242237"/>
                  <a:pt x="5945" y="237737"/>
                  <a:pt x="11703" y="236580"/>
                </a:cubicBezTo>
                <a:close/>
                <a:moveTo>
                  <a:pt x="415469" y="104181"/>
                </a:moveTo>
                <a:cubicBezTo>
                  <a:pt x="409887" y="103797"/>
                  <a:pt x="404418" y="105887"/>
                  <a:pt x="400515" y="109896"/>
                </a:cubicBezTo>
                <a:cubicBezTo>
                  <a:pt x="396226" y="115276"/>
                  <a:pt x="394148" y="122088"/>
                  <a:pt x="394705" y="128946"/>
                </a:cubicBezTo>
                <a:cubicBezTo>
                  <a:pt x="394705" y="137519"/>
                  <a:pt x="395371" y="152092"/>
                  <a:pt x="396705" y="172285"/>
                </a:cubicBezTo>
                <a:lnTo>
                  <a:pt x="403658" y="277441"/>
                </a:lnTo>
                <a:cubicBezTo>
                  <a:pt x="404105" y="286236"/>
                  <a:pt x="405903" y="294911"/>
                  <a:pt x="408992" y="303159"/>
                </a:cubicBezTo>
                <a:cubicBezTo>
                  <a:pt x="409563" y="304397"/>
                  <a:pt x="409849" y="304968"/>
                  <a:pt x="412707" y="304968"/>
                </a:cubicBezTo>
                <a:cubicBezTo>
                  <a:pt x="415564" y="304968"/>
                  <a:pt x="415850" y="304968"/>
                  <a:pt x="416803" y="302492"/>
                </a:cubicBezTo>
                <a:cubicBezTo>
                  <a:pt x="419971" y="294670"/>
                  <a:pt x="421745" y="286352"/>
                  <a:pt x="422041" y="277917"/>
                </a:cubicBezTo>
                <a:lnTo>
                  <a:pt x="431566" y="169428"/>
                </a:lnTo>
                <a:cubicBezTo>
                  <a:pt x="432519" y="159903"/>
                  <a:pt x="432995" y="150378"/>
                  <a:pt x="432995" y="140853"/>
                </a:cubicBezTo>
                <a:cubicBezTo>
                  <a:pt x="433666" y="130107"/>
                  <a:pt x="431975" y="119346"/>
                  <a:pt x="428042" y="109325"/>
                </a:cubicBezTo>
                <a:cubicBezTo>
                  <a:pt x="427280" y="107801"/>
                  <a:pt x="425565" y="104181"/>
                  <a:pt x="415469" y="104181"/>
                </a:cubicBezTo>
                <a:close/>
                <a:moveTo>
                  <a:pt x="415850" y="77226"/>
                </a:moveTo>
                <a:cubicBezTo>
                  <a:pt x="431681" y="75566"/>
                  <a:pt x="446874" y="83923"/>
                  <a:pt x="453950" y="98181"/>
                </a:cubicBezTo>
                <a:cubicBezTo>
                  <a:pt x="459831" y="112008"/>
                  <a:pt x="462501" y="126988"/>
                  <a:pt x="461760" y="141996"/>
                </a:cubicBezTo>
                <a:cubicBezTo>
                  <a:pt x="461783" y="152304"/>
                  <a:pt x="461243" y="162607"/>
                  <a:pt x="460141" y="172857"/>
                </a:cubicBezTo>
                <a:lnTo>
                  <a:pt x="450616" y="280965"/>
                </a:lnTo>
                <a:cubicBezTo>
                  <a:pt x="450150" y="292912"/>
                  <a:pt x="447469" y="304668"/>
                  <a:pt x="442710" y="315636"/>
                </a:cubicBezTo>
                <a:cubicBezTo>
                  <a:pt x="437040" y="326829"/>
                  <a:pt x="425225" y="333543"/>
                  <a:pt x="412707" y="332686"/>
                </a:cubicBezTo>
                <a:lnTo>
                  <a:pt x="413183" y="333067"/>
                </a:lnTo>
                <a:cubicBezTo>
                  <a:pt x="400622" y="333591"/>
                  <a:pt x="389022" y="326374"/>
                  <a:pt x="383941" y="314874"/>
                </a:cubicBezTo>
                <a:cubicBezTo>
                  <a:pt x="379471" y="303719"/>
                  <a:pt x="376834" y="291914"/>
                  <a:pt x="376131" y="279918"/>
                </a:cubicBezTo>
                <a:lnTo>
                  <a:pt x="369082" y="175143"/>
                </a:lnTo>
                <a:cubicBezTo>
                  <a:pt x="367749" y="154092"/>
                  <a:pt x="367082" y="139329"/>
                  <a:pt x="367082" y="129994"/>
                </a:cubicBezTo>
                <a:cubicBezTo>
                  <a:pt x="366395" y="116042"/>
                  <a:pt x="371180" y="102373"/>
                  <a:pt x="380417" y="91894"/>
                </a:cubicBezTo>
                <a:cubicBezTo>
                  <a:pt x="389610" y="82195"/>
                  <a:pt x="402492" y="76862"/>
                  <a:pt x="415850" y="77226"/>
                </a:cubicBezTo>
                <a:close/>
                <a:moveTo>
                  <a:pt x="59869" y="55658"/>
                </a:moveTo>
                <a:cubicBezTo>
                  <a:pt x="63463" y="54736"/>
                  <a:pt x="67408" y="55185"/>
                  <a:pt x="70854" y="57223"/>
                </a:cubicBezTo>
                <a:lnTo>
                  <a:pt x="155912" y="107611"/>
                </a:lnTo>
                <a:cubicBezTo>
                  <a:pt x="155947" y="107631"/>
                  <a:pt x="155983" y="107651"/>
                  <a:pt x="156017" y="107672"/>
                </a:cubicBezTo>
                <a:cubicBezTo>
                  <a:pt x="162888" y="111761"/>
                  <a:pt x="165145" y="120646"/>
                  <a:pt x="161056" y="127518"/>
                </a:cubicBezTo>
                <a:cubicBezTo>
                  <a:pt x="156933" y="134374"/>
                  <a:pt x="148077" y="136663"/>
                  <a:pt x="141148" y="132661"/>
                </a:cubicBezTo>
                <a:lnTo>
                  <a:pt x="56090" y="82179"/>
                </a:lnTo>
                <a:cubicBezTo>
                  <a:pt x="49199" y="78102"/>
                  <a:pt x="46918" y="69210"/>
                  <a:pt x="50994" y="62319"/>
                </a:cubicBezTo>
                <a:cubicBezTo>
                  <a:pt x="53032" y="58873"/>
                  <a:pt x="56275" y="56580"/>
                  <a:pt x="59869" y="55658"/>
                </a:cubicBezTo>
                <a:close/>
                <a:moveTo>
                  <a:pt x="767733" y="55658"/>
                </a:moveTo>
                <a:cubicBezTo>
                  <a:pt x="771327" y="56580"/>
                  <a:pt x="774571" y="58873"/>
                  <a:pt x="776609" y="62319"/>
                </a:cubicBezTo>
                <a:cubicBezTo>
                  <a:pt x="780685" y="69210"/>
                  <a:pt x="778399" y="78102"/>
                  <a:pt x="771513" y="82179"/>
                </a:cubicBezTo>
                <a:lnTo>
                  <a:pt x="686454" y="132661"/>
                </a:lnTo>
                <a:cubicBezTo>
                  <a:pt x="679530" y="136663"/>
                  <a:pt x="670672" y="134374"/>
                  <a:pt x="666547" y="127518"/>
                </a:cubicBezTo>
                <a:cubicBezTo>
                  <a:pt x="662461" y="120646"/>
                  <a:pt x="664718" y="111761"/>
                  <a:pt x="671586" y="107672"/>
                </a:cubicBezTo>
                <a:cubicBezTo>
                  <a:pt x="671624" y="107651"/>
                  <a:pt x="671653" y="107631"/>
                  <a:pt x="671691" y="107611"/>
                </a:cubicBezTo>
                <a:lnTo>
                  <a:pt x="756749" y="57223"/>
                </a:lnTo>
                <a:cubicBezTo>
                  <a:pt x="760193" y="55185"/>
                  <a:pt x="764138" y="54736"/>
                  <a:pt x="767733" y="55658"/>
                </a:cubicBezTo>
                <a:close/>
                <a:moveTo>
                  <a:pt x="435820" y="30206"/>
                </a:moveTo>
                <a:cubicBezTo>
                  <a:pt x="414657" y="28060"/>
                  <a:pt x="393133" y="28943"/>
                  <a:pt x="371941" y="32993"/>
                </a:cubicBezTo>
                <a:cubicBezTo>
                  <a:pt x="343685" y="38392"/>
                  <a:pt x="316021" y="49420"/>
                  <a:pt x="290596" y="66405"/>
                </a:cubicBezTo>
                <a:cubicBezTo>
                  <a:pt x="188895" y="134344"/>
                  <a:pt x="161525" y="271866"/>
                  <a:pt x="229465" y="373567"/>
                </a:cubicBezTo>
                <a:cubicBezTo>
                  <a:pt x="245628" y="397763"/>
                  <a:pt x="266401" y="418536"/>
                  <a:pt x="290596" y="434699"/>
                </a:cubicBezTo>
                <a:cubicBezTo>
                  <a:pt x="294650" y="437387"/>
                  <a:pt x="297084" y="441931"/>
                  <a:pt x="297073" y="446796"/>
                </a:cubicBezTo>
                <a:lnTo>
                  <a:pt x="297073" y="472132"/>
                </a:lnTo>
                <a:lnTo>
                  <a:pt x="308789" y="472132"/>
                </a:lnTo>
                <a:lnTo>
                  <a:pt x="518339" y="472132"/>
                </a:lnTo>
                <a:lnTo>
                  <a:pt x="518529" y="472132"/>
                </a:lnTo>
                <a:lnTo>
                  <a:pt x="530150" y="472132"/>
                </a:lnTo>
                <a:lnTo>
                  <a:pt x="530150" y="446796"/>
                </a:lnTo>
                <a:cubicBezTo>
                  <a:pt x="530140" y="441931"/>
                  <a:pt x="532569" y="437387"/>
                  <a:pt x="536627" y="434699"/>
                </a:cubicBezTo>
                <a:cubicBezTo>
                  <a:pt x="638325" y="366759"/>
                  <a:pt x="665700" y="229238"/>
                  <a:pt x="597758" y="127537"/>
                </a:cubicBezTo>
                <a:cubicBezTo>
                  <a:pt x="559541" y="70330"/>
                  <a:pt x="499309" y="36641"/>
                  <a:pt x="435820" y="30206"/>
                </a:cubicBezTo>
                <a:close/>
                <a:moveTo>
                  <a:pt x="425497" y="263"/>
                </a:moveTo>
                <a:cubicBezTo>
                  <a:pt x="473697" y="2472"/>
                  <a:pt x="521776" y="18602"/>
                  <a:pt x="563392" y="49583"/>
                </a:cubicBezTo>
                <a:cubicBezTo>
                  <a:pt x="674368" y="132200"/>
                  <a:pt x="697361" y="289137"/>
                  <a:pt x="614741" y="400114"/>
                </a:cubicBezTo>
                <a:cubicBezTo>
                  <a:pt x="600206" y="419633"/>
                  <a:pt x="582909" y="436931"/>
                  <a:pt x="563392" y="451463"/>
                </a:cubicBezTo>
                <a:lnTo>
                  <a:pt x="559391" y="454511"/>
                </a:lnTo>
                <a:lnTo>
                  <a:pt x="559391" y="485753"/>
                </a:lnTo>
                <a:lnTo>
                  <a:pt x="562821" y="488706"/>
                </a:lnTo>
                <a:cubicBezTo>
                  <a:pt x="590576" y="512907"/>
                  <a:pt x="593453" y="555025"/>
                  <a:pt x="569250" y="582774"/>
                </a:cubicBezTo>
                <a:cubicBezTo>
                  <a:pt x="568707" y="583403"/>
                  <a:pt x="568155" y="584022"/>
                  <a:pt x="567583" y="584622"/>
                </a:cubicBezTo>
                <a:lnTo>
                  <a:pt x="561201" y="591385"/>
                </a:lnTo>
                <a:lnTo>
                  <a:pt x="567583" y="598243"/>
                </a:lnTo>
                <a:cubicBezTo>
                  <a:pt x="592843" y="625037"/>
                  <a:pt x="591596" y="667233"/>
                  <a:pt x="564802" y="692493"/>
                </a:cubicBezTo>
                <a:cubicBezTo>
                  <a:pt x="557315" y="699560"/>
                  <a:pt x="548285" y="704790"/>
                  <a:pt x="538437" y="707781"/>
                </a:cubicBezTo>
                <a:lnTo>
                  <a:pt x="532531" y="709590"/>
                </a:lnTo>
                <a:lnTo>
                  <a:pt x="531579" y="715686"/>
                </a:lnTo>
                <a:cubicBezTo>
                  <a:pt x="522244" y="773455"/>
                  <a:pt x="472268" y="815832"/>
                  <a:pt x="413754" y="815604"/>
                </a:cubicBezTo>
                <a:cubicBezTo>
                  <a:pt x="355276" y="815794"/>
                  <a:pt x="305349" y="773417"/>
                  <a:pt x="296025" y="715686"/>
                </a:cubicBezTo>
                <a:lnTo>
                  <a:pt x="295073" y="709590"/>
                </a:lnTo>
                <a:lnTo>
                  <a:pt x="289167" y="707781"/>
                </a:lnTo>
                <a:cubicBezTo>
                  <a:pt x="253931" y="697084"/>
                  <a:pt x="234038" y="659851"/>
                  <a:pt x="244735" y="624608"/>
                </a:cubicBezTo>
                <a:cubicBezTo>
                  <a:pt x="247726" y="614759"/>
                  <a:pt x="252958" y="605739"/>
                  <a:pt x="260021" y="598243"/>
                </a:cubicBezTo>
                <a:lnTo>
                  <a:pt x="266403" y="591385"/>
                </a:lnTo>
                <a:lnTo>
                  <a:pt x="260021" y="584622"/>
                </a:lnTo>
                <a:cubicBezTo>
                  <a:pt x="234801" y="557790"/>
                  <a:pt x="236108" y="515595"/>
                  <a:pt x="262939" y="490374"/>
                </a:cubicBezTo>
                <a:cubicBezTo>
                  <a:pt x="263544" y="489807"/>
                  <a:pt x="264158" y="489250"/>
                  <a:pt x="264783" y="488706"/>
                </a:cubicBezTo>
                <a:lnTo>
                  <a:pt x="268212" y="485753"/>
                </a:lnTo>
                <a:lnTo>
                  <a:pt x="268212" y="454511"/>
                </a:lnTo>
                <a:lnTo>
                  <a:pt x="264212" y="451463"/>
                </a:lnTo>
                <a:cubicBezTo>
                  <a:pt x="153236" y="368847"/>
                  <a:pt x="130246" y="211909"/>
                  <a:pt x="212862" y="100933"/>
                </a:cubicBezTo>
                <a:cubicBezTo>
                  <a:pt x="254170" y="45445"/>
                  <a:pt x="314059" y="11953"/>
                  <a:pt x="377492" y="2661"/>
                </a:cubicBezTo>
                <a:cubicBezTo>
                  <a:pt x="393351" y="338"/>
                  <a:pt x="409431" y="-473"/>
                  <a:pt x="425497" y="26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58454" y="3238813"/>
            <a:ext cx="4715748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Defining policy templates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58454" y="4109786"/>
            <a:ext cx="4715748" cy="17784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Create reusable templates for DLP policies that address common protection scenarios and streamline policy implementation.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7893162" y="1411004"/>
            <a:ext cx="1739622" cy="1720381"/>
          </a:xfrm>
          <a:custGeom>
            <a:avLst/>
            <a:gdLst>
              <a:gd name="connsiteX0" fmla="*/ 1305961 w 1739622"/>
              <a:gd name="connsiteY0" fmla="*/ 0 h 1720381"/>
              <a:gd name="connsiteX1" fmla="*/ 1666006 w 1739622"/>
              <a:gd name="connsiteY1" fmla="*/ 604361 h 1720381"/>
              <a:gd name="connsiteX2" fmla="*/ 1196995 w 1739622"/>
              <a:gd name="connsiteY2" fmla="*/ 1471136 h 1720381"/>
              <a:gd name="connsiteX3" fmla="*/ 542627 w 1739622"/>
              <a:gd name="connsiteY3" fmla="*/ 1471136 h 1720381"/>
              <a:gd name="connsiteX4" fmla="*/ 73617 w 1739622"/>
              <a:gd name="connsiteY4" fmla="*/ 604361 h 1720381"/>
              <a:gd name="connsiteX5" fmla="*/ 433661 w 1739622"/>
              <a:gd name="connsiteY5" fmla="*/ 0 h 1720381"/>
            </a:gdLst>
            <a:ahLst/>
            <a:cxnLst/>
            <a:rect l="l" t="t" r="r" b="b"/>
            <a:pathLst>
              <a:path w="1739622" h="1720381">
                <a:moveTo>
                  <a:pt x="1305961" y="0"/>
                </a:moveTo>
                <a:cubicBezTo>
                  <a:pt x="1684199" y="0"/>
                  <a:pt x="1846124" y="271939"/>
                  <a:pt x="1666006" y="604361"/>
                </a:cubicBezTo>
                <a:lnTo>
                  <a:pt x="1196995" y="1471136"/>
                </a:lnTo>
                <a:cubicBezTo>
                  <a:pt x="1017068" y="1803464"/>
                  <a:pt x="722555" y="1803464"/>
                  <a:pt x="542627" y="1471136"/>
                </a:cubicBezTo>
                <a:lnTo>
                  <a:pt x="73617" y="604361"/>
                </a:lnTo>
                <a:cubicBezTo>
                  <a:pt x="-106501" y="271939"/>
                  <a:pt x="55424" y="0"/>
                  <a:pt x="433661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36268" y="1729651"/>
            <a:ext cx="853409" cy="749960"/>
          </a:xfrm>
          <a:custGeom>
            <a:avLst/>
            <a:gdLst>
              <a:gd name="connsiteX0" fmla="*/ 189069 w 853409"/>
              <a:gd name="connsiteY0" fmla="*/ 520598 h 749960"/>
              <a:gd name="connsiteX1" fmla="*/ 138586 w 853409"/>
              <a:gd name="connsiteY1" fmla="*/ 570985 h 749960"/>
              <a:gd name="connsiteX2" fmla="*/ 84675 w 853409"/>
              <a:gd name="connsiteY2" fmla="*/ 599465 h 749960"/>
              <a:gd name="connsiteX3" fmla="*/ 84675 w 853409"/>
              <a:gd name="connsiteY3" fmla="*/ 720623 h 749960"/>
              <a:gd name="connsiteX4" fmla="*/ 85246 w 853409"/>
              <a:gd name="connsiteY4" fmla="*/ 720623 h 749960"/>
              <a:gd name="connsiteX5" fmla="*/ 188593 w 853409"/>
              <a:gd name="connsiteY5" fmla="*/ 720623 h 749960"/>
              <a:gd name="connsiteX6" fmla="*/ 189069 w 853409"/>
              <a:gd name="connsiteY6" fmla="*/ 720623 h 749960"/>
              <a:gd name="connsiteX7" fmla="*/ 269460 w 853409"/>
              <a:gd name="connsiteY7" fmla="*/ 518503 h 749960"/>
              <a:gd name="connsiteX8" fmla="*/ 269460 w 853409"/>
              <a:gd name="connsiteY8" fmla="*/ 720623 h 749960"/>
              <a:gd name="connsiteX9" fmla="*/ 269936 w 853409"/>
              <a:gd name="connsiteY9" fmla="*/ 720623 h 749960"/>
              <a:gd name="connsiteX10" fmla="*/ 373282 w 853409"/>
              <a:gd name="connsiteY10" fmla="*/ 720623 h 749960"/>
              <a:gd name="connsiteX11" fmla="*/ 373759 w 853409"/>
              <a:gd name="connsiteY11" fmla="*/ 720623 h 749960"/>
              <a:gd name="connsiteX12" fmla="*/ 373759 w 853409"/>
              <a:gd name="connsiteY12" fmla="*/ 594322 h 749960"/>
              <a:gd name="connsiteX13" fmla="*/ 315846 w 853409"/>
              <a:gd name="connsiteY13" fmla="*/ 564890 h 749960"/>
              <a:gd name="connsiteX14" fmla="*/ 558544 w 853409"/>
              <a:gd name="connsiteY14" fmla="*/ 470878 h 749960"/>
              <a:gd name="connsiteX15" fmla="*/ 464627 w 853409"/>
              <a:gd name="connsiteY15" fmla="*/ 564699 h 749960"/>
              <a:gd name="connsiteX16" fmla="*/ 454150 w 853409"/>
              <a:gd name="connsiteY16" fmla="*/ 573843 h 749960"/>
              <a:gd name="connsiteX17" fmla="*/ 454150 w 853409"/>
              <a:gd name="connsiteY17" fmla="*/ 720623 h 749960"/>
              <a:gd name="connsiteX18" fmla="*/ 454626 w 853409"/>
              <a:gd name="connsiteY18" fmla="*/ 720623 h 749960"/>
              <a:gd name="connsiteX19" fmla="*/ 558068 w 853409"/>
              <a:gd name="connsiteY19" fmla="*/ 720623 h 749960"/>
              <a:gd name="connsiteX20" fmla="*/ 558544 w 853409"/>
              <a:gd name="connsiteY20" fmla="*/ 720623 h 749960"/>
              <a:gd name="connsiteX21" fmla="*/ 217929 w 853409"/>
              <a:gd name="connsiteY21" fmla="*/ 450494 h 749960"/>
              <a:gd name="connsiteX22" fmla="*/ 217929 w 853409"/>
              <a:gd name="connsiteY22" fmla="*/ 720623 h 749960"/>
              <a:gd name="connsiteX23" fmla="*/ 188593 w 853409"/>
              <a:gd name="connsiteY23" fmla="*/ 749960 h 749960"/>
              <a:gd name="connsiteX24" fmla="*/ 85246 w 853409"/>
              <a:gd name="connsiteY24" fmla="*/ 749960 h 749960"/>
              <a:gd name="connsiteX25" fmla="*/ 55814 w 853409"/>
              <a:gd name="connsiteY25" fmla="*/ 720623 h 749960"/>
              <a:gd name="connsiteX26" fmla="*/ 55814 w 853409"/>
              <a:gd name="connsiteY26" fmla="*/ 573462 h 749960"/>
              <a:gd name="connsiteX27" fmla="*/ 69339 w 853409"/>
              <a:gd name="connsiteY27" fmla="*/ 572509 h 749960"/>
              <a:gd name="connsiteX28" fmla="*/ 118203 w 853409"/>
              <a:gd name="connsiteY28" fmla="*/ 550125 h 749960"/>
              <a:gd name="connsiteX29" fmla="*/ 240599 w 853409"/>
              <a:gd name="connsiteY29" fmla="*/ 448875 h 749960"/>
              <a:gd name="connsiteX30" fmla="*/ 335849 w 853409"/>
              <a:gd name="connsiteY30" fmla="*/ 544125 h 749960"/>
              <a:gd name="connsiteX31" fmla="*/ 388522 w 853409"/>
              <a:gd name="connsiteY31" fmla="*/ 567175 h 749960"/>
              <a:gd name="connsiteX32" fmla="*/ 402619 w 853409"/>
              <a:gd name="connsiteY32" fmla="*/ 567175 h 749960"/>
              <a:gd name="connsiteX33" fmla="*/ 402619 w 853409"/>
              <a:gd name="connsiteY33" fmla="*/ 720814 h 749960"/>
              <a:gd name="connsiteX34" fmla="*/ 373282 w 853409"/>
              <a:gd name="connsiteY34" fmla="*/ 749960 h 749960"/>
              <a:gd name="connsiteX35" fmla="*/ 269936 w 853409"/>
              <a:gd name="connsiteY35" fmla="*/ 749960 h 749960"/>
              <a:gd name="connsiteX36" fmla="*/ 240599 w 853409"/>
              <a:gd name="connsiteY36" fmla="*/ 720623 h 749960"/>
              <a:gd name="connsiteX37" fmla="*/ 587119 w 853409"/>
              <a:gd name="connsiteY37" fmla="*/ 402012 h 749960"/>
              <a:gd name="connsiteX38" fmla="*/ 587119 w 853409"/>
              <a:gd name="connsiteY38" fmla="*/ 721385 h 749960"/>
              <a:gd name="connsiteX39" fmla="*/ 558068 w 853409"/>
              <a:gd name="connsiteY39" fmla="*/ 749960 h 749960"/>
              <a:gd name="connsiteX40" fmla="*/ 454626 w 853409"/>
              <a:gd name="connsiteY40" fmla="*/ 749960 h 749960"/>
              <a:gd name="connsiteX41" fmla="*/ 425289 w 853409"/>
              <a:gd name="connsiteY41" fmla="*/ 720623 h 749960"/>
              <a:gd name="connsiteX42" fmla="*/ 425289 w 853409"/>
              <a:gd name="connsiteY42" fmla="*/ 558698 h 749960"/>
              <a:gd name="connsiteX43" fmla="*/ 431957 w 853409"/>
              <a:gd name="connsiteY43" fmla="*/ 554412 h 749960"/>
              <a:gd name="connsiteX44" fmla="*/ 444244 w 853409"/>
              <a:gd name="connsiteY44" fmla="*/ 544887 h 749960"/>
              <a:gd name="connsiteX45" fmla="*/ 742948 w 853409"/>
              <a:gd name="connsiteY45" fmla="*/ 285997 h 749960"/>
              <a:gd name="connsiteX46" fmla="*/ 638554 w 853409"/>
              <a:gd name="connsiteY46" fmla="*/ 390296 h 749960"/>
              <a:gd name="connsiteX47" fmla="*/ 638554 w 853409"/>
              <a:gd name="connsiteY47" fmla="*/ 720623 h 749960"/>
              <a:gd name="connsiteX48" fmla="*/ 639125 w 853409"/>
              <a:gd name="connsiteY48" fmla="*/ 720623 h 749960"/>
              <a:gd name="connsiteX49" fmla="*/ 742471 w 853409"/>
              <a:gd name="connsiteY49" fmla="*/ 720623 h 749960"/>
              <a:gd name="connsiteX50" fmla="*/ 742948 w 853409"/>
              <a:gd name="connsiteY50" fmla="*/ 720623 h 749960"/>
              <a:gd name="connsiteX51" fmla="*/ 750377 w 853409"/>
              <a:gd name="connsiteY51" fmla="*/ 235991 h 749960"/>
              <a:gd name="connsiteX52" fmla="*/ 774856 w 853409"/>
              <a:gd name="connsiteY52" fmla="*/ 256946 h 749960"/>
              <a:gd name="connsiteX53" fmla="*/ 771904 w 853409"/>
              <a:gd name="connsiteY53" fmla="*/ 720623 h 749960"/>
              <a:gd name="connsiteX54" fmla="*/ 742757 w 853409"/>
              <a:gd name="connsiteY54" fmla="*/ 749960 h 749960"/>
              <a:gd name="connsiteX55" fmla="*/ 639411 w 853409"/>
              <a:gd name="connsiteY55" fmla="*/ 749960 h 749960"/>
              <a:gd name="connsiteX56" fmla="*/ 610074 w 853409"/>
              <a:gd name="connsiteY56" fmla="*/ 720623 h 749960"/>
              <a:gd name="connsiteX57" fmla="*/ 610074 w 853409"/>
              <a:gd name="connsiteY57" fmla="*/ 380390 h 749960"/>
              <a:gd name="connsiteX58" fmla="*/ 807813 w 853409"/>
              <a:gd name="connsiteY58" fmla="*/ 29966 h 749960"/>
              <a:gd name="connsiteX59" fmla="*/ 736566 w 853409"/>
              <a:gd name="connsiteY59" fmla="*/ 33299 h 749960"/>
              <a:gd name="connsiteX60" fmla="*/ 663890 w 853409"/>
              <a:gd name="connsiteY60" fmla="*/ 36728 h 749960"/>
              <a:gd name="connsiteX61" fmla="*/ 651413 w 853409"/>
              <a:gd name="connsiteY61" fmla="*/ 40157 h 749960"/>
              <a:gd name="connsiteX62" fmla="*/ 649222 w 853409"/>
              <a:gd name="connsiteY62" fmla="*/ 43491 h 749960"/>
              <a:gd name="connsiteX63" fmla="*/ 653984 w 853409"/>
              <a:gd name="connsiteY63" fmla="*/ 57398 h 749960"/>
              <a:gd name="connsiteX64" fmla="*/ 666081 w 853409"/>
              <a:gd name="connsiteY64" fmla="*/ 69685 h 749960"/>
              <a:gd name="connsiteX65" fmla="*/ 691132 w 853409"/>
              <a:gd name="connsiteY65" fmla="*/ 94736 h 749960"/>
              <a:gd name="connsiteX66" fmla="*/ 701609 w 853409"/>
              <a:gd name="connsiteY66" fmla="*/ 104927 h 749960"/>
              <a:gd name="connsiteX67" fmla="*/ 390237 w 853409"/>
              <a:gd name="connsiteY67" fmla="*/ 416395 h 749960"/>
              <a:gd name="connsiteX68" fmla="*/ 249172 w 853409"/>
              <a:gd name="connsiteY68" fmla="*/ 274758 h 749960"/>
              <a:gd name="connsiteX69" fmla="*/ 229931 w 853409"/>
              <a:gd name="connsiteY69" fmla="*/ 266852 h 749960"/>
              <a:gd name="connsiteX70" fmla="*/ 210881 w 853409"/>
              <a:gd name="connsiteY70" fmla="*/ 274758 h 749960"/>
              <a:gd name="connsiteX71" fmla="*/ 36764 w 853409"/>
              <a:gd name="connsiteY71" fmla="*/ 448685 h 749960"/>
              <a:gd name="connsiteX72" fmla="*/ 36764 w 853409"/>
              <a:gd name="connsiteY72" fmla="*/ 486785 h 749960"/>
              <a:gd name="connsiteX73" fmla="*/ 44575 w 853409"/>
              <a:gd name="connsiteY73" fmla="*/ 494595 h 749960"/>
              <a:gd name="connsiteX74" fmla="*/ 63625 w 853409"/>
              <a:gd name="connsiteY74" fmla="*/ 502596 h 749960"/>
              <a:gd name="connsiteX75" fmla="*/ 82675 w 853409"/>
              <a:gd name="connsiteY75" fmla="*/ 494595 h 749960"/>
              <a:gd name="connsiteX76" fmla="*/ 229931 w 853409"/>
              <a:gd name="connsiteY76" fmla="*/ 348101 h 749960"/>
              <a:gd name="connsiteX77" fmla="*/ 370806 w 853409"/>
              <a:gd name="connsiteY77" fmla="*/ 488975 h 749960"/>
              <a:gd name="connsiteX78" fmla="*/ 389856 w 853409"/>
              <a:gd name="connsiteY78" fmla="*/ 496976 h 749960"/>
              <a:gd name="connsiteX79" fmla="*/ 408906 w 853409"/>
              <a:gd name="connsiteY79" fmla="*/ 488880 h 749960"/>
              <a:gd name="connsiteX80" fmla="*/ 747044 w 853409"/>
              <a:gd name="connsiteY80" fmla="*/ 150647 h 749960"/>
              <a:gd name="connsiteX81" fmla="*/ 794669 w 853409"/>
              <a:gd name="connsiteY81" fmla="*/ 198272 h 749960"/>
              <a:gd name="connsiteX82" fmla="*/ 804194 w 853409"/>
              <a:gd name="connsiteY82" fmla="*/ 204559 h 749960"/>
              <a:gd name="connsiteX83" fmla="*/ 809242 w 853409"/>
              <a:gd name="connsiteY83" fmla="*/ 203130 h 749960"/>
              <a:gd name="connsiteX84" fmla="*/ 817719 w 853409"/>
              <a:gd name="connsiteY84" fmla="*/ 185985 h 749960"/>
              <a:gd name="connsiteX85" fmla="*/ 821815 w 853409"/>
              <a:gd name="connsiteY85" fmla="*/ 100260 h 749960"/>
              <a:gd name="connsiteX86" fmla="*/ 824387 w 853409"/>
              <a:gd name="connsiteY86" fmla="*/ 45396 h 749960"/>
              <a:gd name="connsiteX87" fmla="*/ 821434 w 853409"/>
              <a:gd name="connsiteY87" fmla="*/ 33299 h 749960"/>
              <a:gd name="connsiteX88" fmla="*/ 810194 w 853409"/>
              <a:gd name="connsiteY88" fmla="*/ 29966 h 749960"/>
              <a:gd name="connsiteX89" fmla="*/ 807146 w 853409"/>
              <a:gd name="connsiteY89" fmla="*/ 57 h 749960"/>
              <a:gd name="connsiteX90" fmla="*/ 810004 w 853409"/>
              <a:gd name="connsiteY90" fmla="*/ 57 h 749960"/>
              <a:gd name="connsiteX91" fmla="*/ 842294 w 853409"/>
              <a:gd name="connsiteY91" fmla="*/ 12535 h 749960"/>
              <a:gd name="connsiteX92" fmla="*/ 853152 w 853409"/>
              <a:gd name="connsiteY92" fmla="*/ 46063 h 749960"/>
              <a:gd name="connsiteX93" fmla="*/ 850580 w 853409"/>
              <a:gd name="connsiteY93" fmla="*/ 100927 h 749960"/>
              <a:gd name="connsiteX94" fmla="*/ 846580 w 853409"/>
              <a:gd name="connsiteY94" fmla="*/ 186652 h 749960"/>
              <a:gd name="connsiteX95" fmla="*/ 833340 w 853409"/>
              <a:gd name="connsiteY95" fmla="*/ 220180 h 749960"/>
              <a:gd name="connsiteX96" fmla="*/ 823148 w 853409"/>
              <a:gd name="connsiteY96" fmla="*/ 227800 h 749960"/>
              <a:gd name="connsiteX97" fmla="*/ 804098 w 853409"/>
              <a:gd name="connsiteY97" fmla="*/ 232848 h 749960"/>
              <a:gd name="connsiteX98" fmla="*/ 774095 w 853409"/>
              <a:gd name="connsiteY98" fmla="*/ 218180 h 749960"/>
              <a:gd name="connsiteX99" fmla="*/ 747234 w 853409"/>
              <a:gd name="connsiteY99" fmla="*/ 191319 h 749960"/>
              <a:gd name="connsiteX100" fmla="*/ 429766 w 853409"/>
              <a:gd name="connsiteY100" fmla="*/ 509168 h 749960"/>
              <a:gd name="connsiteX101" fmla="*/ 390046 w 853409"/>
              <a:gd name="connsiteY101" fmla="*/ 525647 h 749960"/>
              <a:gd name="connsiteX102" fmla="*/ 350422 w 853409"/>
              <a:gd name="connsiteY102" fmla="*/ 509168 h 749960"/>
              <a:gd name="connsiteX103" fmla="*/ 229931 w 853409"/>
              <a:gd name="connsiteY103" fmla="*/ 388677 h 749960"/>
              <a:gd name="connsiteX104" fmla="*/ 103344 w 853409"/>
              <a:gd name="connsiteY104" fmla="*/ 515264 h 749960"/>
              <a:gd name="connsiteX105" fmla="*/ 63815 w 853409"/>
              <a:gd name="connsiteY105" fmla="*/ 531743 h 749960"/>
              <a:gd name="connsiteX106" fmla="*/ 24191 w 853409"/>
              <a:gd name="connsiteY106" fmla="*/ 515264 h 749960"/>
              <a:gd name="connsiteX107" fmla="*/ 16381 w 853409"/>
              <a:gd name="connsiteY107" fmla="*/ 507454 h 749960"/>
              <a:gd name="connsiteX108" fmla="*/ 16381 w 853409"/>
              <a:gd name="connsiteY108" fmla="*/ 428301 h 749960"/>
              <a:gd name="connsiteX109" fmla="*/ 190879 w 853409"/>
              <a:gd name="connsiteY109" fmla="*/ 254375 h 749960"/>
              <a:gd name="connsiteX110" fmla="*/ 270127 w 853409"/>
              <a:gd name="connsiteY110" fmla="*/ 254375 h 749960"/>
              <a:gd name="connsiteX111" fmla="*/ 390523 w 853409"/>
              <a:gd name="connsiteY111" fmla="*/ 374866 h 749960"/>
              <a:gd name="connsiteX112" fmla="*/ 660842 w 853409"/>
              <a:gd name="connsiteY112" fmla="*/ 104356 h 749960"/>
              <a:gd name="connsiteX113" fmla="*/ 645793 w 853409"/>
              <a:gd name="connsiteY113" fmla="*/ 89116 h 749960"/>
              <a:gd name="connsiteX114" fmla="*/ 633791 w 853409"/>
              <a:gd name="connsiteY114" fmla="*/ 76924 h 749960"/>
              <a:gd name="connsiteX115" fmla="*/ 623314 w 853409"/>
              <a:gd name="connsiteY115" fmla="*/ 30728 h 749960"/>
              <a:gd name="connsiteX116" fmla="*/ 631505 w 853409"/>
              <a:gd name="connsiteY116" fmla="*/ 18631 h 749960"/>
              <a:gd name="connsiteX117" fmla="*/ 662842 w 853409"/>
              <a:gd name="connsiteY117" fmla="*/ 6820 h 749960"/>
              <a:gd name="connsiteX118" fmla="*/ 735613 w 853409"/>
              <a:gd name="connsiteY118" fmla="*/ 3391 h 749960"/>
            </a:gdLst>
            <a:ahLst/>
            <a:cxnLst/>
            <a:rect l="l" t="t" r="r" b="b"/>
            <a:pathLst>
              <a:path w="853409" h="749960">
                <a:moveTo>
                  <a:pt x="189069" y="520598"/>
                </a:moveTo>
                <a:lnTo>
                  <a:pt x="138586" y="570985"/>
                </a:lnTo>
                <a:cubicBezTo>
                  <a:pt x="123832" y="585613"/>
                  <a:pt x="105068" y="595526"/>
                  <a:pt x="84675" y="599465"/>
                </a:cubicBezTo>
                <a:lnTo>
                  <a:pt x="84675" y="720623"/>
                </a:lnTo>
                <a:cubicBezTo>
                  <a:pt x="84856" y="720728"/>
                  <a:pt x="85065" y="720728"/>
                  <a:pt x="85246" y="720623"/>
                </a:cubicBezTo>
                <a:lnTo>
                  <a:pt x="188593" y="720623"/>
                </a:lnTo>
                <a:cubicBezTo>
                  <a:pt x="188735" y="720709"/>
                  <a:pt x="188926" y="720709"/>
                  <a:pt x="189069" y="720623"/>
                </a:cubicBezTo>
                <a:close/>
                <a:moveTo>
                  <a:pt x="269460" y="518503"/>
                </a:moveTo>
                <a:lnTo>
                  <a:pt x="269460" y="720623"/>
                </a:lnTo>
                <a:cubicBezTo>
                  <a:pt x="269460" y="720623"/>
                  <a:pt x="269460" y="720623"/>
                  <a:pt x="269936" y="720623"/>
                </a:cubicBezTo>
                <a:lnTo>
                  <a:pt x="373282" y="720623"/>
                </a:lnTo>
                <a:cubicBezTo>
                  <a:pt x="373425" y="720709"/>
                  <a:pt x="373616" y="720709"/>
                  <a:pt x="373759" y="720623"/>
                </a:cubicBezTo>
                <a:lnTo>
                  <a:pt x="373759" y="594322"/>
                </a:lnTo>
                <a:cubicBezTo>
                  <a:pt x="351822" y="590895"/>
                  <a:pt x="331544" y="580588"/>
                  <a:pt x="315846" y="564890"/>
                </a:cubicBezTo>
                <a:close/>
                <a:moveTo>
                  <a:pt x="558544" y="470878"/>
                </a:moveTo>
                <a:lnTo>
                  <a:pt x="464627" y="564699"/>
                </a:lnTo>
                <a:cubicBezTo>
                  <a:pt x="461389" y="568022"/>
                  <a:pt x="457884" y="571080"/>
                  <a:pt x="454150" y="573843"/>
                </a:cubicBezTo>
                <a:lnTo>
                  <a:pt x="454150" y="720623"/>
                </a:lnTo>
                <a:cubicBezTo>
                  <a:pt x="454150" y="720623"/>
                  <a:pt x="454150" y="720623"/>
                  <a:pt x="454626" y="720623"/>
                </a:cubicBezTo>
                <a:lnTo>
                  <a:pt x="558068" y="720623"/>
                </a:lnTo>
                <a:cubicBezTo>
                  <a:pt x="558068" y="720623"/>
                  <a:pt x="558544" y="720623"/>
                  <a:pt x="558544" y="720623"/>
                </a:cubicBezTo>
                <a:close/>
                <a:moveTo>
                  <a:pt x="217929" y="450494"/>
                </a:moveTo>
                <a:lnTo>
                  <a:pt x="217929" y="720623"/>
                </a:lnTo>
                <a:cubicBezTo>
                  <a:pt x="217882" y="736806"/>
                  <a:pt x="204776" y="749912"/>
                  <a:pt x="188593" y="749960"/>
                </a:cubicBezTo>
                <a:lnTo>
                  <a:pt x="85246" y="749960"/>
                </a:lnTo>
                <a:cubicBezTo>
                  <a:pt x="69054" y="749912"/>
                  <a:pt x="55919" y="736815"/>
                  <a:pt x="55814" y="720623"/>
                </a:cubicBezTo>
                <a:lnTo>
                  <a:pt x="55814" y="573462"/>
                </a:lnTo>
                <a:lnTo>
                  <a:pt x="69339" y="572509"/>
                </a:lnTo>
                <a:cubicBezTo>
                  <a:pt x="87808" y="571230"/>
                  <a:pt x="105173" y="563274"/>
                  <a:pt x="118203" y="550125"/>
                </a:cubicBezTo>
                <a:close/>
                <a:moveTo>
                  <a:pt x="240599" y="448875"/>
                </a:moveTo>
                <a:lnTo>
                  <a:pt x="335849" y="544125"/>
                </a:lnTo>
                <a:cubicBezTo>
                  <a:pt x="349727" y="558392"/>
                  <a:pt x="368625" y="566665"/>
                  <a:pt x="388522" y="567175"/>
                </a:cubicBezTo>
                <a:lnTo>
                  <a:pt x="402619" y="567175"/>
                </a:lnTo>
                <a:lnTo>
                  <a:pt x="402619" y="720814"/>
                </a:lnTo>
                <a:cubicBezTo>
                  <a:pt x="402467" y="736921"/>
                  <a:pt x="389389" y="749913"/>
                  <a:pt x="373282" y="749960"/>
                </a:cubicBezTo>
                <a:lnTo>
                  <a:pt x="269936" y="749960"/>
                </a:lnTo>
                <a:cubicBezTo>
                  <a:pt x="253753" y="749913"/>
                  <a:pt x="240647" y="736806"/>
                  <a:pt x="240599" y="720623"/>
                </a:cubicBezTo>
                <a:close/>
                <a:moveTo>
                  <a:pt x="587119" y="402012"/>
                </a:moveTo>
                <a:lnTo>
                  <a:pt x="587119" y="721385"/>
                </a:lnTo>
                <a:cubicBezTo>
                  <a:pt x="586662" y="737159"/>
                  <a:pt x="573841" y="749760"/>
                  <a:pt x="558068" y="749960"/>
                </a:cubicBezTo>
                <a:lnTo>
                  <a:pt x="454626" y="749960"/>
                </a:lnTo>
                <a:cubicBezTo>
                  <a:pt x="438443" y="749913"/>
                  <a:pt x="425337" y="736806"/>
                  <a:pt x="425289" y="720623"/>
                </a:cubicBezTo>
                <a:lnTo>
                  <a:pt x="425289" y="558698"/>
                </a:lnTo>
                <a:lnTo>
                  <a:pt x="431957" y="554412"/>
                </a:lnTo>
                <a:cubicBezTo>
                  <a:pt x="436376" y="551679"/>
                  <a:pt x="440491" y="548486"/>
                  <a:pt x="444244" y="544887"/>
                </a:cubicBezTo>
                <a:close/>
                <a:moveTo>
                  <a:pt x="742948" y="285997"/>
                </a:moveTo>
                <a:lnTo>
                  <a:pt x="638554" y="390296"/>
                </a:lnTo>
                <a:lnTo>
                  <a:pt x="638554" y="720623"/>
                </a:lnTo>
                <a:cubicBezTo>
                  <a:pt x="638735" y="720728"/>
                  <a:pt x="638944" y="720728"/>
                  <a:pt x="639125" y="720623"/>
                </a:cubicBezTo>
                <a:lnTo>
                  <a:pt x="742471" y="720623"/>
                </a:lnTo>
                <a:cubicBezTo>
                  <a:pt x="742471" y="720623"/>
                  <a:pt x="742948" y="720623"/>
                  <a:pt x="742948" y="720623"/>
                </a:cubicBezTo>
                <a:close/>
                <a:moveTo>
                  <a:pt x="750377" y="235991"/>
                </a:moveTo>
                <a:lnTo>
                  <a:pt x="774856" y="256946"/>
                </a:lnTo>
                <a:lnTo>
                  <a:pt x="771904" y="720623"/>
                </a:lnTo>
                <a:cubicBezTo>
                  <a:pt x="771856" y="736730"/>
                  <a:pt x="758864" y="749808"/>
                  <a:pt x="742757" y="749960"/>
                </a:cubicBezTo>
                <a:lnTo>
                  <a:pt x="639411" y="749960"/>
                </a:lnTo>
                <a:cubicBezTo>
                  <a:pt x="623228" y="749912"/>
                  <a:pt x="610122" y="736806"/>
                  <a:pt x="610074" y="720623"/>
                </a:cubicBezTo>
                <a:lnTo>
                  <a:pt x="610074" y="380390"/>
                </a:lnTo>
                <a:close/>
                <a:moveTo>
                  <a:pt x="807813" y="29966"/>
                </a:moveTo>
                <a:lnTo>
                  <a:pt x="736566" y="33299"/>
                </a:lnTo>
                <a:lnTo>
                  <a:pt x="663890" y="36728"/>
                </a:lnTo>
                <a:cubicBezTo>
                  <a:pt x="659442" y="36247"/>
                  <a:pt x="654984" y="37473"/>
                  <a:pt x="651413" y="40157"/>
                </a:cubicBezTo>
                <a:cubicBezTo>
                  <a:pt x="650450" y="41101"/>
                  <a:pt x="649707" y="42238"/>
                  <a:pt x="649222" y="43491"/>
                </a:cubicBezTo>
                <a:cubicBezTo>
                  <a:pt x="646936" y="48539"/>
                  <a:pt x="647793" y="51206"/>
                  <a:pt x="653984" y="57398"/>
                </a:cubicBezTo>
                <a:lnTo>
                  <a:pt x="666081" y="69685"/>
                </a:lnTo>
                <a:cubicBezTo>
                  <a:pt x="674463" y="78257"/>
                  <a:pt x="682940" y="86639"/>
                  <a:pt x="691132" y="94736"/>
                </a:cubicBezTo>
                <a:lnTo>
                  <a:pt x="701609" y="104927"/>
                </a:lnTo>
                <a:lnTo>
                  <a:pt x="390237" y="416395"/>
                </a:lnTo>
                <a:lnTo>
                  <a:pt x="249172" y="274758"/>
                </a:lnTo>
                <a:cubicBezTo>
                  <a:pt x="244057" y="269681"/>
                  <a:pt x="237142" y="266839"/>
                  <a:pt x="229931" y="266852"/>
                </a:cubicBezTo>
                <a:cubicBezTo>
                  <a:pt x="222787" y="266858"/>
                  <a:pt x="215929" y="269701"/>
                  <a:pt x="210881" y="274758"/>
                </a:cubicBezTo>
                <a:lnTo>
                  <a:pt x="36764" y="448685"/>
                </a:lnTo>
                <a:cubicBezTo>
                  <a:pt x="26353" y="459252"/>
                  <a:pt x="26353" y="476218"/>
                  <a:pt x="36764" y="486785"/>
                </a:cubicBezTo>
                <a:lnTo>
                  <a:pt x="44575" y="494595"/>
                </a:lnTo>
                <a:cubicBezTo>
                  <a:pt x="49623" y="499669"/>
                  <a:pt x="56471" y="502545"/>
                  <a:pt x="63625" y="502596"/>
                </a:cubicBezTo>
                <a:cubicBezTo>
                  <a:pt x="70797" y="502619"/>
                  <a:pt x="77674" y="499732"/>
                  <a:pt x="82675" y="494595"/>
                </a:cubicBezTo>
                <a:lnTo>
                  <a:pt x="229931" y="348101"/>
                </a:lnTo>
                <a:lnTo>
                  <a:pt x="370806" y="488975"/>
                </a:lnTo>
                <a:cubicBezTo>
                  <a:pt x="375854" y="494049"/>
                  <a:pt x="382703" y="496925"/>
                  <a:pt x="389856" y="496976"/>
                </a:cubicBezTo>
                <a:cubicBezTo>
                  <a:pt x="397019" y="496858"/>
                  <a:pt x="403848" y="493954"/>
                  <a:pt x="408906" y="488880"/>
                </a:cubicBezTo>
                <a:lnTo>
                  <a:pt x="747044" y="150647"/>
                </a:lnTo>
                <a:lnTo>
                  <a:pt x="794669" y="198272"/>
                </a:lnTo>
                <a:cubicBezTo>
                  <a:pt x="798479" y="202082"/>
                  <a:pt x="801146" y="204559"/>
                  <a:pt x="804194" y="204559"/>
                </a:cubicBezTo>
                <a:cubicBezTo>
                  <a:pt x="805965" y="204487"/>
                  <a:pt x="807699" y="203998"/>
                  <a:pt x="809242" y="203130"/>
                </a:cubicBezTo>
                <a:cubicBezTo>
                  <a:pt x="815395" y="199766"/>
                  <a:pt x="818776" y="192914"/>
                  <a:pt x="817719" y="185985"/>
                </a:cubicBezTo>
                <a:cubicBezTo>
                  <a:pt x="819053" y="157410"/>
                  <a:pt x="820386" y="128264"/>
                  <a:pt x="821815" y="100260"/>
                </a:cubicBezTo>
                <a:lnTo>
                  <a:pt x="824387" y="45396"/>
                </a:lnTo>
                <a:cubicBezTo>
                  <a:pt x="824863" y="36728"/>
                  <a:pt x="822291" y="34061"/>
                  <a:pt x="821434" y="33299"/>
                </a:cubicBezTo>
                <a:cubicBezTo>
                  <a:pt x="818243" y="30807"/>
                  <a:pt x="814223" y="29615"/>
                  <a:pt x="810194" y="29966"/>
                </a:cubicBezTo>
                <a:close/>
                <a:moveTo>
                  <a:pt x="807146" y="57"/>
                </a:moveTo>
                <a:lnTo>
                  <a:pt x="810004" y="57"/>
                </a:lnTo>
                <a:cubicBezTo>
                  <a:pt x="822053" y="-569"/>
                  <a:pt x="833797" y="3970"/>
                  <a:pt x="842294" y="12535"/>
                </a:cubicBezTo>
                <a:cubicBezTo>
                  <a:pt x="850542" y="21644"/>
                  <a:pt x="854495" y="33848"/>
                  <a:pt x="853152" y="46063"/>
                </a:cubicBezTo>
                <a:lnTo>
                  <a:pt x="850580" y="100927"/>
                </a:lnTo>
                <a:cubicBezTo>
                  <a:pt x="849247" y="129502"/>
                  <a:pt x="847818" y="158077"/>
                  <a:pt x="846580" y="186652"/>
                </a:cubicBezTo>
                <a:cubicBezTo>
                  <a:pt x="846618" y="199111"/>
                  <a:pt x="841884" y="211110"/>
                  <a:pt x="833340" y="220180"/>
                </a:cubicBezTo>
                <a:cubicBezTo>
                  <a:pt x="830302" y="223164"/>
                  <a:pt x="826872" y="225727"/>
                  <a:pt x="823148" y="227800"/>
                </a:cubicBezTo>
                <a:cubicBezTo>
                  <a:pt x="817338" y="231083"/>
                  <a:pt x="810775" y="232821"/>
                  <a:pt x="804098" y="232848"/>
                </a:cubicBezTo>
                <a:cubicBezTo>
                  <a:pt x="792497" y="232327"/>
                  <a:pt x="781629" y="227015"/>
                  <a:pt x="774095" y="218180"/>
                </a:cubicBezTo>
                <a:lnTo>
                  <a:pt x="747234" y="191319"/>
                </a:lnTo>
                <a:lnTo>
                  <a:pt x="429766" y="509168"/>
                </a:lnTo>
                <a:cubicBezTo>
                  <a:pt x="419221" y="519692"/>
                  <a:pt x="404944" y="525616"/>
                  <a:pt x="390046" y="525647"/>
                </a:cubicBezTo>
                <a:cubicBezTo>
                  <a:pt x="375168" y="525653"/>
                  <a:pt x="360910" y="519722"/>
                  <a:pt x="350422" y="509168"/>
                </a:cubicBezTo>
                <a:lnTo>
                  <a:pt x="229931" y="388677"/>
                </a:lnTo>
                <a:lnTo>
                  <a:pt x="103344" y="515264"/>
                </a:lnTo>
                <a:cubicBezTo>
                  <a:pt x="92904" y="525821"/>
                  <a:pt x="78665" y="531756"/>
                  <a:pt x="63815" y="531743"/>
                </a:cubicBezTo>
                <a:cubicBezTo>
                  <a:pt x="48937" y="531749"/>
                  <a:pt x="34678" y="525818"/>
                  <a:pt x="24191" y="515264"/>
                </a:cubicBezTo>
                <a:lnTo>
                  <a:pt x="16381" y="507454"/>
                </a:lnTo>
                <a:cubicBezTo>
                  <a:pt x="-5460" y="485588"/>
                  <a:pt x="-5460" y="450167"/>
                  <a:pt x="16381" y="428301"/>
                </a:cubicBezTo>
                <a:lnTo>
                  <a:pt x="190879" y="254375"/>
                </a:lnTo>
                <a:cubicBezTo>
                  <a:pt x="212777" y="232527"/>
                  <a:pt x="248229" y="232527"/>
                  <a:pt x="270127" y="254375"/>
                </a:cubicBezTo>
                <a:lnTo>
                  <a:pt x="390523" y="374866"/>
                </a:lnTo>
                <a:lnTo>
                  <a:pt x="660842" y="104356"/>
                </a:lnTo>
                <a:lnTo>
                  <a:pt x="645793" y="89116"/>
                </a:lnTo>
                <a:lnTo>
                  <a:pt x="633791" y="76924"/>
                </a:lnTo>
                <a:cubicBezTo>
                  <a:pt x="619408" y="62541"/>
                  <a:pt x="615789" y="46920"/>
                  <a:pt x="623314" y="30728"/>
                </a:cubicBezTo>
                <a:cubicBezTo>
                  <a:pt x="625276" y="26226"/>
                  <a:pt x="628057" y="22125"/>
                  <a:pt x="631505" y="18631"/>
                </a:cubicBezTo>
                <a:cubicBezTo>
                  <a:pt x="640049" y="10822"/>
                  <a:pt x="651270" y="6594"/>
                  <a:pt x="662842" y="6820"/>
                </a:cubicBezTo>
                <a:lnTo>
                  <a:pt x="735613" y="3391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405099" y="3238813"/>
            <a:ext cx="4715748" cy="86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Setting policy scopes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405099" y="4109786"/>
            <a:ext cx="4715748" cy="17784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Define the scope of each DLP policy, including specific users, locations, and data types to ensure targeted protection measures. Not over-targeting, not under-targeting, but targeting at the right levels.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Policy Framework Creation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Creating &amp; Managing DLP Policies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7593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02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63756" y="2009776"/>
            <a:ext cx="4317388" cy="3268662"/>
          </a:xfrm>
          <a:prstGeom prst="rect">
            <a:avLst/>
          </a:prstGeom>
          <a:solidFill>
            <a:schemeClr val="tx1">
              <a:lumMod val="50000"/>
              <a:lumOff val="50000"/>
              <a:alpha val="10000"/>
            </a:scheme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420163" y="2445369"/>
            <a:ext cx="1258067" cy="284026"/>
          </a:xfrm>
          <a:prstGeom prst="rect">
            <a:avLst/>
          </a:prstGeom>
          <a:solidFill>
            <a:schemeClr val="accent6"/>
          </a:solidFill>
          <a:ln w="12700" cap="rnd">
            <a:noFill/>
            <a:round/>
            <a:headEnd/>
            <a:tailEnd/>
          </a:ln>
          <a:effectLst>
            <a:outerShdw blurRad="254000" dist="127000" algn="ctr" rotWithShape="0">
              <a:schemeClr val="accent6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20163" y="3175471"/>
            <a:ext cx="184067" cy="184065"/>
          </a:xfrm>
          <a:prstGeom prst="rect">
            <a:avLst/>
          </a:prstGeom>
          <a:solidFill>
            <a:schemeClr val="accent6"/>
          </a:solidFill>
          <a:ln w="12700" cap="rnd">
            <a:noFill/>
            <a:round/>
            <a:headEnd/>
            <a:tailEnd/>
          </a:ln>
          <a:effectLst>
            <a:outerShdw blurRad="254000" dist="127000" algn="ctr" rotWithShape="0">
              <a:schemeClr val="accent6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153963" y="2129013"/>
            <a:ext cx="184067" cy="184065"/>
          </a:xfrm>
          <a:prstGeom prst="rect">
            <a:avLst/>
          </a:prstGeom>
          <a:solidFill>
            <a:schemeClr val="accent6"/>
          </a:solidFill>
          <a:ln w="12700" cap="rnd">
            <a:noFill/>
            <a:round/>
            <a:headEnd/>
            <a:tailEnd/>
          </a:ln>
          <a:effectLst>
            <a:outerShdw blurRad="254000" dist="127000" algn="ctr" rotWithShape="0">
              <a:schemeClr val="accent6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98156" y="2009776"/>
            <a:ext cx="4317388" cy="3268662"/>
          </a:xfrm>
          <a:prstGeom prst="rect">
            <a:avLst/>
          </a:prstGeom>
          <a:solidFill>
            <a:schemeClr val="tx1">
              <a:lumMod val="50000"/>
              <a:lumOff val="50000"/>
              <a:alpha val="10000"/>
            </a:schemeClr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954563" y="2445369"/>
            <a:ext cx="1258067" cy="284026"/>
          </a:xfrm>
          <a:prstGeom prst="rect">
            <a:avLst/>
          </a:prstGeom>
          <a:solidFill>
            <a:schemeClr val="accent5"/>
          </a:solidFill>
          <a:ln w="12700" cap="rnd">
            <a:noFill/>
            <a:round/>
            <a:headEnd/>
            <a:tailEnd/>
          </a:ln>
          <a:effectLst>
            <a:outerShdw blurRad="254000" dist="127000" algn="ctr" rotWithShape="0">
              <a:schemeClr val="accent5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954563" y="3175471"/>
            <a:ext cx="184067" cy="184065"/>
          </a:xfrm>
          <a:prstGeom prst="rect">
            <a:avLst/>
          </a:prstGeom>
          <a:solidFill>
            <a:schemeClr val="accent5"/>
          </a:solidFill>
          <a:ln w="12700" cap="rnd">
            <a:noFill/>
            <a:round/>
            <a:headEnd/>
            <a:tailEnd/>
          </a:ln>
          <a:effectLst>
            <a:outerShdw blurRad="254000" dist="127000" algn="ctr" rotWithShape="0">
              <a:schemeClr val="accent5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688363" y="2129013"/>
            <a:ext cx="184067" cy="184065"/>
          </a:xfrm>
          <a:prstGeom prst="rect">
            <a:avLst/>
          </a:prstGeom>
          <a:solidFill>
            <a:schemeClr val="accent5"/>
          </a:solidFill>
          <a:ln w="12700" cap="rnd">
            <a:noFill/>
            <a:round/>
            <a:headEnd/>
            <a:tailEnd/>
          </a:ln>
          <a:effectLst>
            <a:outerShdw blurRad="254000" dist="127000" algn="ctr" rotWithShape="0">
              <a:schemeClr val="accent5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97827" y="2180992"/>
            <a:ext cx="3573360" cy="4571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Configuring protection rules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45477" y="3108172"/>
            <a:ext cx="3569473" cy="173052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Set up detailed rules within DLP policies to detect and prevent sensitive data leaks based on preset conditions.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113690" y="2180992"/>
            <a:ext cx="3573360" cy="4698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Customizing user notifications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361340" y="3108172"/>
            <a:ext cx="3569473" cy="173052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Tailor the notifications that end-users receive when a DLP policy blocks or restricts certain actions to ensure awareness and compliance.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Policy Configuration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64489" y="1788498"/>
            <a:ext cx="4036141" cy="41165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62819" y="5689604"/>
            <a:ext cx="4039481" cy="215478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529470" y="1790700"/>
            <a:ext cx="4036141" cy="411438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529912" y="5689604"/>
            <a:ext cx="4035259" cy="215478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66460" y="2251384"/>
            <a:ext cx="3632200" cy="7742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Policy testing and validation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866460" y="3099215"/>
            <a:ext cx="3632200" cy="23018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Test DLP policies in a controlled environment to ensure they work as intended before widespread deployment.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6731441" y="2251384"/>
            <a:ext cx="3632200" cy="7742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Policy rollout strategies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731441" y="3099215"/>
            <a:ext cx="3632200" cy="230186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Develop a strategic plan for deploying DLP policies across the organization, including phased rollout and employee training.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2969527" y="1467877"/>
            <a:ext cx="1590956" cy="6448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03103B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57427" y="1467877"/>
            <a:ext cx="1590956" cy="6448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000627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Policy Deployment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6306" y="473900"/>
            <a:ext cx="373217" cy="373216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09081" y="376135"/>
            <a:ext cx="251319" cy="251319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" y="0"/>
            <a:ext cx="12214405" cy="68454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10065" y="0"/>
            <a:ext cx="12192000" cy="6858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Group 5"/>
          <p:cNvGrpSpPr/>
          <p:nvPr/>
        </p:nvGrpSpPr>
        <p:grpSpPr>
          <a:xfrm>
            <a:off x="9190827" y="208603"/>
            <a:ext cx="2991107" cy="1064494"/>
            <a:chOff x="9190827" y="208603"/>
            <a:chExt cx="2991107" cy="1064494"/>
          </a:xfrm>
        </p:grpSpPr>
        <p:grpSp>
          <p:nvGrpSpPr>
            <p:cNvPr id="7" name="Group 6"/>
            <p:cNvGrpSpPr/>
            <p:nvPr/>
          </p:nvGrpSpPr>
          <p:grpSpPr>
            <a:xfrm>
              <a:off x="10052774" y="934058"/>
              <a:ext cx="1552690" cy="292017"/>
              <a:chOff x="10052774" y="934058"/>
              <a:chExt cx="1552690" cy="292017"/>
            </a:xfrm>
          </p:grpSpPr>
          <p:sp>
            <p:nvSpPr>
              <p:cNvPr id="8" name="标题 1"/>
              <p:cNvSpPr txBox="1"/>
              <p:nvPr/>
            </p:nvSpPr>
            <p:spPr>
              <a:xfrm>
                <a:off x="10052774" y="934058"/>
                <a:ext cx="1503398" cy="269049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9" name="标题 1"/>
              <p:cNvSpPr txBox="1"/>
              <p:nvPr/>
            </p:nvSpPr>
            <p:spPr>
              <a:xfrm>
                <a:off x="11556648" y="1177259"/>
                <a:ext cx="48816" cy="4881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190827" y="208603"/>
              <a:ext cx="1552730" cy="291976"/>
              <a:chOff x="9190827" y="208603"/>
              <a:chExt cx="1552730" cy="291976"/>
            </a:xfrm>
          </p:grpSpPr>
          <p:sp>
            <p:nvSpPr>
              <p:cNvPr id="11" name="标题 1"/>
              <p:cNvSpPr txBox="1"/>
              <p:nvPr/>
            </p:nvSpPr>
            <p:spPr>
              <a:xfrm>
                <a:off x="9190827" y="208603"/>
                <a:ext cx="1503438" cy="269008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10694711" y="451763"/>
                <a:ext cx="48847" cy="4881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608730" y="438571"/>
              <a:ext cx="491177" cy="296671"/>
              <a:chOff x="10608730" y="438571"/>
              <a:chExt cx="491177" cy="296671"/>
            </a:xfrm>
          </p:grpSpPr>
          <p:sp>
            <p:nvSpPr>
              <p:cNvPr id="14" name="标题 1"/>
              <p:cNvSpPr txBox="1"/>
              <p:nvPr/>
            </p:nvSpPr>
            <p:spPr>
              <a:xfrm>
                <a:off x="10635815" y="464673"/>
                <a:ext cx="436652" cy="256718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5" name="标题 1"/>
              <p:cNvSpPr txBox="1"/>
              <p:nvPr/>
            </p:nvSpPr>
            <p:spPr>
              <a:xfrm>
                <a:off x="10608730" y="705795"/>
                <a:ext cx="29417" cy="2944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6" name="标题 1"/>
              <p:cNvSpPr txBox="1"/>
              <p:nvPr/>
            </p:nvSpPr>
            <p:spPr>
              <a:xfrm>
                <a:off x="11070459" y="438571"/>
                <a:ext cx="29448" cy="2944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0285216" y="976425"/>
              <a:ext cx="491167" cy="296672"/>
              <a:chOff x="10285216" y="976425"/>
              <a:chExt cx="491167" cy="296672"/>
            </a:xfrm>
          </p:grpSpPr>
          <p:sp>
            <p:nvSpPr>
              <p:cNvPr id="18" name="标题 1"/>
              <p:cNvSpPr txBox="1"/>
              <p:nvPr/>
            </p:nvSpPr>
            <p:spPr>
              <a:xfrm>
                <a:off x="10312656" y="1002527"/>
                <a:ext cx="436652" cy="25671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19" name="标题 1"/>
              <p:cNvSpPr txBox="1"/>
              <p:nvPr/>
            </p:nvSpPr>
            <p:spPr>
              <a:xfrm>
                <a:off x="10746935" y="1243649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0" name="标题 1"/>
              <p:cNvSpPr txBox="1"/>
              <p:nvPr/>
            </p:nvSpPr>
            <p:spPr>
              <a:xfrm>
                <a:off x="10285216" y="976425"/>
                <a:ext cx="29448" cy="2944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21" name="标题 1"/>
            <p:cNvSpPr txBox="1"/>
            <p:nvPr/>
          </p:nvSpPr>
          <p:spPr>
            <a:xfrm>
              <a:off x="9871015" y="694457"/>
              <a:ext cx="2278136" cy="166183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2147345" y="843244"/>
              <a:ext cx="34589" cy="34574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371609" y="4027943"/>
            <a:ext cx="6172387" cy="2196668"/>
            <a:chOff x="7371609" y="4027943"/>
            <a:chExt cx="6172387" cy="2196668"/>
          </a:xfrm>
        </p:grpSpPr>
        <p:grpSp>
          <p:nvGrpSpPr>
            <p:cNvPr id="24" name="Group 23"/>
            <p:cNvGrpSpPr/>
            <p:nvPr/>
          </p:nvGrpSpPr>
          <p:grpSpPr>
            <a:xfrm>
              <a:off x="9150306" y="5524977"/>
              <a:ext cx="3204099" cy="602601"/>
              <a:chOff x="9150306" y="5524977"/>
              <a:chExt cx="3204099" cy="602601"/>
            </a:xfrm>
          </p:grpSpPr>
          <p:sp>
            <p:nvSpPr>
              <p:cNvPr id="25" name="标题 1"/>
              <p:cNvSpPr txBox="1"/>
              <p:nvPr/>
            </p:nvSpPr>
            <p:spPr>
              <a:xfrm>
                <a:off x="9150306" y="5524977"/>
                <a:ext cx="3102380" cy="555204"/>
              </a:xfrm>
              <a:custGeom>
                <a:avLst/>
                <a:gdLst>
                  <a:gd name="connsiteX0" fmla="*/ 0 w 2417974"/>
                  <a:gd name="connsiteY0" fmla="*/ 0 h 432722"/>
                  <a:gd name="connsiteX1" fmla="*/ 1343899 w 2417974"/>
                  <a:gd name="connsiteY1" fmla="*/ 0 h 432722"/>
                  <a:gd name="connsiteX2" fmla="*/ 1776622 w 2417974"/>
                  <a:gd name="connsiteY2" fmla="*/ 432722 h 432722"/>
                  <a:gd name="connsiteX3" fmla="*/ 2417975 w 2417974"/>
                  <a:gd name="connsiteY3" fmla="*/ 432722 h 432722"/>
                </a:gdLst>
                <a:ahLst/>
                <a:cxnLst/>
                <a:rect l="l" t="t" r="r" b="b"/>
                <a:pathLst>
                  <a:path w="2417974" h="432722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722"/>
                    </a:lnTo>
                    <a:lnTo>
                      <a:pt x="2417975" y="432722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6" name="标题 1"/>
              <p:cNvSpPr txBox="1"/>
              <p:nvPr/>
            </p:nvSpPr>
            <p:spPr>
              <a:xfrm>
                <a:off x="12253669" y="6026842"/>
                <a:ext cx="100736" cy="100736"/>
              </a:xfrm>
              <a:custGeom>
                <a:avLst/>
                <a:gdLst>
                  <a:gd name="connsiteX0" fmla="*/ 11498 w 78513"/>
                  <a:gd name="connsiteY0" fmla="*/ 67015 h 78513"/>
                  <a:gd name="connsiteX1" fmla="*/ 67015 w 78513"/>
                  <a:gd name="connsiteY1" fmla="*/ 67015 h 78513"/>
                  <a:gd name="connsiteX2" fmla="*/ 67015 w 78513"/>
                  <a:gd name="connsiteY2" fmla="*/ 11498 h 78513"/>
                  <a:gd name="connsiteX3" fmla="*/ 11498 w 78513"/>
                  <a:gd name="connsiteY3" fmla="*/ 11498 h 78513"/>
                  <a:gd name="connsiteX4" fmla="*/ 11498 w 78513"/>
                  <a:gd name="connsiteY4" fmla="*/ 67015 h 78513"/>
                </a:gdLst>
                <a:ahLst/>
                <a:cxnLst/>
                <a:rect l="l" t="t" r="r" b="b"/>
                <a:pathLst>
                  <a:path w="78513" h="78513">
                    <a:moveTo>
                      <a:pt x="11498" y="67015"/>
                    </a:moveTo>
                    <a:cubicBezTo>
                      <a:pt x="26829" y="82346"/>
                      <a:pt x="51685" y="82346"/>
                      <a:pt x="67015" y="67015"/>
                    </a:cubicBezTo>
                    <a:cubicBezTo>
                      <a:pt x="82347" y="51685"/>
                      <a:pt x="82347" y="26829"/>
                      <a:pt x="67015" y="11498"/>
                    </a:cubicBezTo>
                    <a:cubicBezTo>
                      <a:pt x="51685" y="-3833"/>
                      <a:pt x="26829" y="-3833"/>
                      <a:pt x="11498" y="11498"/>
                    </a:cubicBezTo>
                    <a:cubicBezTo>
                      <a:pt x="-3833" y="26829"/>
                      <a:pt x="-3833" y="51685"/>
                      <a:pt x="11498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71609" y="4027943"/>
              <a:ext cx="3204183" cy="602516"/>
              <a:chOff x="7371609" y="4027943"/>
              <a:chExt cx="3204183" cy="602516"/>
            </a:xfrm>
          </p:grpSpPr>
          <p:sp>
            <p:nvSpPr>
              <p:cNvPr id="28" name="标题 1"/>
              <p:cNvSpPr txBox="1"/>
              <p:nvPr/>
            </p:nvSpPr>
            <p:spPr>
              <a:xfrm>
                <a:off x="7371609" y="4027943"/>
                <a:ext cx="3102464" cy="555119"/>
              </a:xfrm>
              <a:custGeom>
                <a:avLst/>
                <a:gdLst>
                  <a:gd name="connsiteX0" fmla="*/ 0 w 2418039"/>
                  <a:gd name="connsiteY0" fmla="*/ 0 h 432656"/>
                  <a:gd name="connsiteX1" fmla="*/ 1343899 w 2418039"/>
                  <a:gd name="connsiteY1" fmla="*/ 0 h 432656"/>
                  <a:gd name="connsiteX2" fmla="*/ 1776622 w 2418039"/>
                  <a:gd name="connsiteY2" fmla="*/ 432657 h 432656"/>
                  <a:gd name="connsiteX3" fmla="*/ 2418040 w 2418039"/>
                  <a:gd name="connsiteY3" fmla="*/ 432657 h 432656"/>
                </a:gdLst>
                <a:ahLst/>
                <a:cxnLst/>
                <a:rect l="l" t="t" r="r" b="b"/>
                <a:pathLst>
                  <a:path w="2418039" h="432656">
                    <a:moveTo>
                      <a:pt x="0" y="0"/>
                    </a:moveTo>
                    <a:lnTo>
                      <a:pt x="1343899" y="0"/>
                    </a:lnTo>
                    <a:lnTo>
                      <a:pt x="1776622" y="432657"/>
                    </a:lnTo>
                    <a:lnTo>
                      <a:pt x="2418040" y="432657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29" name="标题 1"/>
              <p:cNvSpPr txBox="1"/>
              <p:nvPr/>
            </p:nvSpPr>
            <p:spPr>
              <a:xfrm>
                <a:off x="10474993" y="4529723"/>
                <a:ext cx="100799" cy="100736"/>
              </a:xfrm>
              <a:custGeom>
                <a:avLst/>
                <a:gdLst>
                  <a:gd name="connsiteX0" fmla="*/ 11547 w 78562"/>
                  <a:gd name="connsiteY0" fmla="*/ 67015 h 78513"/>
                  <a:gd name="connsiteX1" fmla="*/ 67064 w 78562"/>
                  <a:gd name="connsiteY1" fmla="*/ 67015 h 78513"/>
                  <a:gd name="connsiteX2" fmla="*/ 67064 w 78562"/>
                  <a:gd name="connsiteY2" fmla="*/ 11498 h 78513"/>
                  <a:gd name="connsiteX3" fmla="*/ 11547 w 78562"/>
                  <a:gd name="connsiteY3" fmla="*/ 11498 h 78513"/>
                  <a:gd name="connsiteX4" fmla="*/ 11547 w 78562"/>
                  <a:gd name="connsiteY4" fmla="*/ 67015 h 78513"/>
                </a:gdLst>
                <a:ahLst/>
                <a:cxnLst/>
                <a:rect l="l" t="t" r="r" b="b"/>
                <a:pathLst>
                  <a:path w="78562" h="78513">
                    <a:moveTo>
                      <a:pt x="11547" y="67015"/>
                    </a:moveTo>
                    <a:cubicBezTo>
                      <a:pt x="26878" y="82346"/>
                      <a:pt x="51734" y="82346"/>
                      <a:pt x="67064" y="67015"/>
                    </a:cubicBezTo>
                    <a:cubicBezTo>
                      <a:pt x="82396" y="51685"/>
                      <a:pt x="82396" y="26829"/>
                      <a:pt x="67064" y="11498"/>
                    </a:cubicBezTo>
                    <a:cubicBezTo>
                      <a:pt x="51734" y="-3833"/>
                      <a:pt x="26878" y="-3833"/>
                      <a:pt x="11547" y="11498"/>
                    </a:cubicBezTo>
                    <a:cubicBezTo>
                      <a:pt x="-3849" y="26829"/>
                      <a:pt x="-3849" y="51685"/>
                      <a:pt x="11547" y="670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10297564" y="4502499"/>
              <a:ext cx="1013583" cy="612206"/>
              <a:chOff x="10297564" y="4502499"/>
              <a:chExt cx="1013583" cy="612206"/>
            </a:xfrm>
          </p:grpSpPr>
          <p:sp>
            <p:nvSpPr>
              <p:cNvPr id="31" name="标题 1"/>
              <p:cNvSpPr txBox="1"/>
              <p:nvPr/>
            </p:nvSpPr>
            <p:spPr>
              <a:xfrm>
                <a:off x="10353456" y="4556363"/>
                <a:ext cx="901066" cy="529757"/>
              </a:xfrm>
              <a:custGeom>
                <a:avLst/>
                <a:gdLst>
                  <a:gd name="connsiteX0" fmla="*/ 702285 w 702285"/>
                  <a:gd name="connsiteY0" fmla="*/ 0 h 412889"/>
                  <a:gd name="connsiteX1" fmla="*/ 289395 w 702285"/>
                  <a:gd name="connsiteY1" fmla="*/ 412890 h 412889"/>
                  <a:gd name="connsiteX2" fmla="*/ 0 w 702285"/>
                  <a:gd name="connsiteY2" fmla="*/ 412890 h 412889"/>
                </a:gdLst>
                <a:ahLst/>
                <a:cxnLst/>
                <a:rect l="l" t="t" r="r" b="b"/>
                <a:pathLst>
                  <a:path w="702285" h="412889">
                    <a:moveTo>
                      <a:pt x="702285" y="0"/>
                    </a:moveTo>
                    <a:lnTo>
                      <a:pt x="289395" y="412890"/>
                    </a:lnTo>
                    <a:lnTo>
                      <a:pt x="0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2" name="标题 1"/>
              <p:cNvSpPr txBox="1"/>
              <p:nvPr/>
            </p:nvSpPr>
            <p:spPr>
              <a:xfrm>
                <a:off x="10297564" y="5053937"/>
                <a:ext cx="60705" cy="60768"/>
              </a:xfrm>
              <a:custGeom>
                <a:avLst/>
                <a:gdLst>
                  <a:gd name="connsiteX0" fmla="*/ 6899 w 47313"/>
                  <a:gd name="connsiteY0" fmla="*/ 40415 h 47362"/>
                  <a:gd name="connsiteX1" fmla="*/ 40366 w 47313"/>
                  <a:gd name="connsiteY1" fmla="*/ 40415 h 47362"/>
                  <a:gd name="connsiteX2" fmla="*/ 40366 w 47313"/>
                  <a:gd name="connsiteY2" fmla="*/ 6948 h 47362"/>
                  <a:gd name="connsiteX3" fmla="*/ 6899 w 47313"/>
                  <a:gd name="connsiteY3" fmla="*/ 6948 h 47362"/>
                  <a:gd name="connsiteX4" fmla="*/ 6899 w 47313"/>
                  <a:gd name="connsiteY4" fmla="*/ 40415 h 47362"/>
                </a:gdLst>
                <a:ahLst/>
                <a:cxnLst/>
                <a:rect l="l" t="t" r="r" b="b"/>
                <a:pathLst>
                  <a:path w="47313" h="47362">
                    <a:moveTo>
                      <a:pt x="6899" y="40415"/>
                    </a:moveTo>
                    <a:cubicBezTo>
                      <a:pt x="16162" y="49678"/>
                      <a:pt x="31102" y="49678"/>
                      <a:pt x="40366" y="40415"/>
                    </a:cubicBezTo>
                    <a:cubicBezTo>
                      <a:pt x="49629" y="31151"/>
                      <a:pt x="49629" y="16211"/>
                      <a:pt x="40366" y="6948"/>
                    </a:cubicBezTo>
                    <a:cubicBezTo>
                      <a:pt x="31102" y="-2316"/>
                      <a:pt x="16162" y="-2316"/>
                      <a:pt x="6899" y="6948"/>
                    </a:cubicBezTo>
                    <a:cubicBezTo>
                      <a:pt x="-2300" y="16211"/>
                      <a:pt x="-2300" y="31216"/>
                      <a:pt x="6899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3" name="标题 1"/>
              <p:cNvSpPr txBox="1"/>
              <p:nvPr/>
            </p:nvSpPr>
            <p:spPr>
              <a:xfrm>
                <a:off x="11250379" y="4502499"/>
                <a:ext cx="60768" cy="60768"/>
              </a:xfrm>
              <a:custGeom>
                <a:avLst/>
                <a:gdLst>
                  <a:gd name="connsiteX0" fmla="*/ 6948 w 47362"/>
                  <a:gd name="connsiteY0" fmla="*/ 40415 h 47362"/>
                  <a:gd name="connsiteX1" fmla="*/ 40415 w 47362"/>
                  <a:gd name="connsiteY1" fmla="*/ 40415 h 47362"/>
                  <a:gd name="connsiteX2" fmla="*/ 40415 w 47362"/>
                  <a:gd name="connsiteY2" fmla="*/ 6948 h 47362"/>
                  <a:gd name="connsiteX3" fmla="*/ 6948 w 47362"/>
                  <a:gd name="connsiteY3" fmla="*/ 6948 h 47362"/>
                  <a:gd name="connsiteX4" fmla="*/ 6948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6948" y="40415"/>
                    </a:moveTo>
                    <a:cubicBezTo>
                      <a:pt x="16212" y="49678"/>
                      <a:pt x="31151" y="49678"/>
                      <a:pt x="40415" y="40415"/>
                    </a:cubicBezTo>
                    <a:cubicBezTo>
                      <a:pt x="49679" y="31151"/>
                      <a:pt x="49679" y="16211"/>
                      <a:pt x="40415" y="6948"/>
                    </a:cubicBezTo>
                    <a:cubicBezTo>
                      <a:pt x="31151" y="-2316"/>
                      <a:pt x="16212" y="-2316"/>
                      <a:pt x="6948" y="6948"/>
                    </a:cubicBezTo>
                    <a:cubicBezTo>
                      <a:pt x="-2316" y="16211"/>
                      <a:pt x="-2316" y="31216"/>
                      <a:pt x="6948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9629967" y="5612405"/>
              <a:ext cx="1013562" cy="612206"/>
              <a:chOff x="9629967" y="5612405"/>
              <a:chExt cx="1013562" cy="612206"/>
            </a:xfrm>
          </p:grpSpPr>
          <p:sp>
            <p:nvSpPr>
              <p:cNvPr id="35" name="标题 1"/>
              <p:cNvSpPr txBox="1"/>
              <p:nvPr/>
            </p:nvSpPr>
            <p:spPr>
              <a:xfrm>
                <a:off x="9686592" y="5666269"/>
                <a:ext cx="901065" cy="529758"/>
              </a:xfrm>
              <a:custGeom>
                <a:avLst/>
                <a:gdLst>
                  <a:gd name="connsiteX0" fmla="*/ 0 w 702284"/>
                  <a:gd name="connsiteY0" fmla="*/ 0 h 412890"/>
                  <a:gd name="connsiteX1" fmla="*/ 412890 w 702284"/>
                  <a:gd name="connsiteY1" fmla="*/ 412890 h 412890"/>
                  <a:gd name="connsiteX2" fmla="*/ 702285 w 702284"/>
                  <a:gd name="connsiteY2" fmla="*/ 412890 h 412890"/>
                </a:gdLst>
                <a:ahLst/>
                <a:cxnLst/>
                <a:rect l="l" t="t" r="r" b="b"/>
                <a:pathLst>
                  <a:path w="702284" h="412890">
                    <a:moveTo>
                      <a:pt x="0" y="0"/>
                    </a:moveTo>
                    <a:lnTo>
                      <a:pt x="412890" y="412890"/>
                    </a:lnTo>
                    <a:lnTo>
                      <a:pt x="702285" y="412890"/>
                    </a:lnTo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6" name="标题 1"/>
              <p:cNvSpPr txBox="1"/>
              <p:nvPr/>
            </p:nvSpPr>
            <p:spPr>
              <a:xfrm>
                <a:off x="10582761" y="6163843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2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2" y="-2316"/>
                      <a:pt x="31151" y="-2316"/>
                      <a:pt x="40415" y="6948"/>
                    </a:cubicBezTo>
                    <a:cubicBezTo>
                      <a:pt x="49679" y="16147"/>
                      <a:pt x="49679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  <p:sp>
            <p:nvSpPr>
              <p:cNvPr id="37" name="标题 1"/>
              <p:cNvSpPr txBox="1"/>
              <p:nvPr/>
            </p:nvSpPr>
            <p:spPr>
              <a:xfrm>
                <a:off x="9629967" y="5612405"/>
                <a:ext cx="60768" cy="60768"/>
              </a:xfrm>
              <a:custGeom>
                <a:avLst/>
                <a:gdLst>
                  <a:gd name="connsiteX0" fmla="*/ 40415 w 47362"/>
                  <a:gd name="connsiteY0" fmla="*/ 40415 h 47362"/>
                  <a:gd name="connsiteX1" fmla="*/ 6948 w 47362"/>
                  <a:gd name="connsiteY1" fmla="*/ 40415 h 47362"/>
                  <a:gd name="connsiteX2" fmla="*/ 6948 w 47362"/>
                  <a:gd name="connsiteY2" fmla="*/ 6948 h 47362"/>
                  <a:gd name="connsiteX3" fmla="*/ 40415 w 47362"/>
                  <a:gd name="connsiteY3" fmla="*/ 6948 h 47362"/>
                  <a:gd name="connsiteX4" fmla="*/ 40415 w 47362"/>
                  <a:gd name="connsiteY4" fmla="*/ 40415 h 47362"/>
                </a:gdLst>
                <a:ahLst/>
                <a:cxnLst/>
                <a:rect l="l" t="t" r="r" b="b"/>
                <a:pathLst>
                  <a:path w="47362" h="47362">
                    <a:moveTo>
                      <a:pt x="40415" y="40415"/>
                    </a:moveTo>
                    <a:cubicBezTo>
                      <a:pt x="31151" y="49678"/>
                      <a:pt x="16211" y="49678"/>
                      <a:pt x="6948" y="40415"/>
                    </a:cubicBezTo>
                    <a:cubicBezTo>
                      <a:pt x="-2316" y="31151"/>
                      <a:pt x="-2316" y="16211"/>
                      <a:pt x="6948" y="6948"/>
                    </a:cubicBezTo>
                    <a:cubicBezTo>
                      <a:pt x="16211" y="-2316"/>
                      <a:pt x="31151" y="-2316"/>
                      <a:pt x="40415" y="6948"/>
                    </a:cubicBezTo>
                    <a:cubicBezTo>
                      <a:pt x="49678" y="16147"/>
                      <a:pt x="49678" y="31151"/>
                      <a:pt x="40415" y="4041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>
                    <a:lumMod val="10000"/>
                    <a:lumOff val="90000"/>
                    <a:alpha val="50000"/>
                  </a:schemeClr>
                </a:solidFill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/>
                <a:endParaRPr kumimoji="1" lang="zh-CN" altLang="en-US"/>
              </a:p>
            </p:txBody>
          </p:sp>
        </p:grpSp>
        <p:sp>
          <p:nvSpPr>
            <p:cNvPr id="38" name="标题 1"/>
            <p:cNvSpPr txBox="1"/>
            <p:nvPr/>
          </p:nvSpPr>
          <p:spPr>
            <a:xfrm>
              <a:off x="8775231" y="5030541"/>
              <a:ext cx="4701114" cy="342932"/>
            </a:xfrm>
            <a:custGeom>
              <a:avLst/>
              <a:gdLst>
                <a:gd name="connsiteX0" fmla="*/ 0 w 3664016"/>
                <a:gd name="connsiteY0" fmla="*/ 238314 h 267279"/>
                <a:gd name="connsiteX1" fmla="*/ 2073454 w 3664016"/>
                <a:gd name="connsiteY1" fmla="*/ 238314 h 267279"/>
                <a:gd name="connsiteX2" fmla="*/ 2311702 w 3664016"/>
                <a:gd name="connsiteY2" fmla="*/ 0 h 267279"/>
                <a:gd name="connsiteX3" fmla="*/ 3039364 w 3664016"/>
                <a:gd name="connsiteY3" fmla="*/ 0 h 267279"/>
                <a:gd name="connsiteX4" fmla="*/ 3306644 w 3664016"/>
                <a:gd name="connsiteY4" fmla="*/ 267280 h 267279"/>
                <a:gd name="connsiteX5" fmla="*/ 3664017 w 3664016"/>
                <a:gd name="connsiteY5" fmla="*/ 267280 h 267279"/>
              </a:gdLst>
              <a:ahLst/>
              <a:cxnLst/>
              <a:rect l="l" t="t" r="r" b="b"/>
              <a:pathLst>
                <a:path w="3664016" h="267279">
                  <a:moveTo>
                    <a:pt x="0" y="238314"/>
                  </a:moveTo>
                  <a:lnTo>
                    <a:pt x="2073454" y="238314"/>
                  </a:lnTo>
                  <a:lnTo>
                    <a:pt x="2311702" y="0"/>
                  </a:lnTo>
                  <a:lnTo>
                    <a:pt x="3039364" y="0"/>
                  </a:lnTo>
                  <a:lnTo>
                    <a:pt x="3306644" y="267280"/>
                  </a:lnTo>
                  <a:lnTo>
                    <a:pt x="3664017" y="267280"/>
                  </a:lnTo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472619" y="5337576"/>
              <a:ext cx="71377" cy="71347"/>
            </a:xfrm>
            <a:custGeom>
              <a:avLst/>
              <a:gdLst>
                <a:gd name="connsiteX0" fmla="*/ 47461 w 55631"/>
                <a:gd name="connsiteY0" fmla="*/ 47485 h 55607"/>
                <a:gd name="connsiteX1" fmla="*/ 8122 w 55631"/>
                <a:gd name="connsiteY1" fmla="*/ 47485 h 55607"/>
                <a:gd name="connsiteX2" fmla="*/ 8122 w 55631"/>
                <a:gd name="connsiteY2" fmla="*/ 8147 h 55607"/>
                <a:gd name="connsiteX3" fmla="*/ 47461 w 55631"/>
                <a:gd name="connsiteY3" fmla="*/ 8147 h 55607"/>
                <a:gd name="connsiteX4" fmla="*/ 47461 w 55631"/>
                <a:gd name="connsiteY4" fmla="*/ 47485 h 55607"/>
              </a:gdLst>
              <a:ahLst/>
              <a:cxnLst/>
              <a:rect l="l" t="t" r="r" b="b"/>
              <a:pathLst>
                <a:path w="55631" h="55607">
                  <a:moveTo>
                    <a:pt x="47461" y="47485"/>
                  </a:moveTo>
                  <a:cubicBezTo>
                    <a:pt x="36631" y="58315"/>
                    <a:pt x="19017" y="58315"/>
                    <a:pt x="8122" y="47485"/>
                  </a:cubicBezTo>
                  <a:cubicBezTo>
                    <a:pt x="-2707" y="36656"/>
                    <a:pt x="-2707" y="19042"/>
                    <a:pt x="8122" y="8147"/>
                  </a:cubicBezTo>
                  <a:cubicBezTo>
                    <a:pt x="18952" y="-2748"/>
                    <a:pt x="36566" y="-2683"/>
                    <a:pt x="47461" y="8147"/>
                  </a:cubicBezTo>
                  <a:cubicBezTo>
                    <a:pt x="58355" y="19042"/>
                    <a:pt x="58355" y="36590"/>
                    <a:pt x="47461" y="47485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>
                  <a:lumMod val="10000"/>
                  <a:lumOff val="90000"/>
                  <a:alpha val="5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/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1141694" y="3665632"/>
            <a:ext cx="4415547" cy="16496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Leveraging Adaptive Protection with DLP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141694" y="1856240"/>
            <a:ext cx="1478383" cy="1336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7409">
                <a:ln w="12700">
                  <a:noFill/>
                </a:ln>
                <a:solidFill>
                  <a:srgbClr val="94ACFA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 03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7063575" y="1260532"/>
            <a:ext cx="3762578" cy="4293473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2700" cap="sq">
            <a:solidFill>
              <a:schemeClr val="accent1">
                <a:lumMod val="25000"/>
                <a:lumOff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3">
            <a:alphaModFix/>
          </a:blip>
          <a:srcRect l="24174" t="7638" r="3176" b="9479"/>
          <a:stretch>
            <a:fillRect/>
          </a:stretch>
        </p:blipFill>
        <p:spPr>
          <a:xfrm>
            <a:off x="7069015" y="1273097"/>
            <a:ext cx="3741096" cy="4268020"/>
          </a:xfrm>
          <a:custGeom>
            <a:avLst/>
            <a:gdLst>
              <a:gd name="connsiteX0" fmla="*/ 0 w 4730153"/>
              <a:gd name="connsiteY0" fmla="*/ 0 h 4299243"/>
              <a:gd name="connsiteX1" fmla="*/ 4730153 w 4730153"/>
              <a:gd name="connsiteY1" fmla="*/ 0 h 4299243"/>
              <a:gd name="connsiteX2" fmla="*/ 4730153 w 4730153"/>
              <a:gd name="connsiteY2" fmla="*/ 4299243 h 4299243"/>
              <a:gd name="connsiteX3" fmla="*/ 0 w 4730153"/>
              <a:gd name="connsiteY3" fmla="*/ 4299243 h 4299243"/>
            </a:gdLst>
            <a:ahLst/>
            <a:cxnLst/>
            <a:rect l="l" t="t" r="r" b="b"/>
            <a:pathLst>
              <a:path w="4730153" h="4299243">
                <a:moveTo>
                  <a:pt x="0" y="0"/>
                </a:moveTo>
                <a:lnTo>
                  <a:pt x="4730153" y="0"/>
                </a:lnTo>
                <a:lnTo>
                  <a:pt x="4730153" y="4299243"/>
                </a:lnTo>
                <a:lnTo>
                  <a:pt x="0" y="4299243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03103B"/>
      </a:accent1>
      <a:accent2>
        <a:srgbClr val="000627"/>
      </a:accent2>
      <a:accent3>
        <a:srgbClr val="091D65"/>
      </a:accent3>
      <a:accent4>
        <a:srgbClr val="D783FF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696</Words>
  <Application>Microsoft Office PowerPoint</Application>
  <PresentationFormat>Widescreen</PresentationFormat>
  <Paragraphs>98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Poppins</vt:lpstr>
      <vt:lpstr>Arial</vt:lpstr>
      <vt:lpstr>poppins-bold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Allen Sanders</dc:creator>
  <cp:lastModifiedBy>Allen Sanders</cp:lastModifiedBy>
  <cp:revision>3</cp:revision>
  <dcterms:modified xsi:type="dcterms:W3CDTF">2025-08-26T01:40:51Z</dcterms:modified>
</cp:coreProperties>
</file>